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4"/>
  </p:notesMasterIdLst>
  <p:handoutMasterIdLst>
    <p:handoutMasterId r:id="rId155"/>
  </p:handoutMasterIdLst>
  <p:sldIdLst>
    <p:sldId id="1463" r:id="rId6"/>
    <p:sldId id="1523" r:id="rId7"/>
    <p:sldId id="1655" r:id="rId8"/>
    <p:sldId id="1657" r:id="rId9"/>
    <p:sldId id="1658" r:id="rId10"/>
    <p:sldId id="1659" r:id="rId11"/>
    <p:sldId id="1660" r:id="rId12"/>
    <p:sldId id="1656" r:id="rId13"/>
    <p:sldId id="1643" r:id="rId14"/>
    <p:sldId id="1472" r:id="rId15"/>
    <p:sldId id="1473" r:id="rId16"/>
    <p:sldId id="1500" r:id="rId17"/>
    <p:sldId id="1477" r:id="rId18"/>
    <p:sldId id="1503" r:id="rId19"/>
    <p:sldId id="1502" r:id="rId20"/>
    <p:sldId id="1494" r:id="rId21"/>
    <p:sldId id="1507" r:id="rId22"/>
    <p:sldId id="1508" r:id="rId23"/>
    <p:sldId id="1505" r:id="rId24"/>
    <p:sldId id="1506" r:id="rId25"/>
    <p:sldId id="1648" r:id="rId26"/>
    <p:sldId id="1504" r:id="rId27"/>
    <p:sldId id="1642" r:id="rId28"/>
    <p:sldId id="1525" r:id="rId29"/>
    <p:sldId id="1509" r:id="rId30"/>
    <p:sldId id="1644" r:id="rId31"/>
    <p:sldId id="1661" r:id="rId32"/>
    <p:sldId id="1510" r:id="rId33"/>
    <p:sldId id="1513" r:id="rId34"/>
    <p:sldId id="1587" r:id="rId35"/>
    <p:sldId id="1662" r:id="rId36"/>
    <p:sldId id="1588" r:id="rId37"/>
    <p:sldId id="1514" r:id="rId38"/>
    <p:sldId id="1515" r:id="rId39"/>
    <p:sldId id="1665" r:id="rId40"/>
    <p:sldId id="1518" r:id="rId41"/>
    <p:sldId id="1519" r:id="rId42"/>
    <p:sldId id="1613" r:id="rId43"/>
    <p:sldId id="1520" r:id="rId44"/>
    <p:sldId id="1521" r:id="rId45"/>
    <p:sldId id="1527" r:id="rId46"/>
    <p:sldId id="1529" r:id="rId47"/>
    <p:sldId id="1530" r:id="rId48"/>
    <p:sldId id="1531" r:id="rId49"/>
    <p:sldId id="1528" r:id="rId50"/>
    <p:sldId id="1532" r:id="rId51"/>
    <p:sldId id="1534" r:id="rId52"/>
    <p:sldId id="1547" r:id="rId53"/>
    <p:sldId id="1535" r:id="rId54"/>
    <p:sldId id="1537" r:id="rId55"/>
    <p:sldId id="1536" r:id="rId56"/>
    <p:sldId id="1533" r:id="rId57"/>
    <p:sldId id="1538" r:id="rId58"/>
    <p:sldId id="1539" r:id="rId59"/>
    <p:sldId id="1540" r:id="rId60"/>
    <p:sldId id="1541" r:id="rId61"/>
    <p:sldId id="1542" r:id="rId62"/>
    <p:sldId id="1543" r:id="rId63"/>
    <p:sldId id="1544" r:id="rId64"/>
    <p:sldId id="1545" r:id="rId65"/>
    <p:sldId id="1548" r:id="rId66"/>
    <p:sldId id="1550" r:id="rId67"/>
    <p:sldId id="1549" r:id="rId68"/>
    <p:sldId id="1551" r:id="rId69"/>
    <p:sldId id="1552" r:id="rId70"/>
    <p:sldId id="1553" r:id="rId71"/>
    <p:sldId id="1554" r:id="rId72"/>
    <p:sldId id="1546" r:id="rId73"/>
    <p:sldId id="1556" r:id="rId74"/>
    <p:sldId id="1557" r:id="rId75"/>
    <p:sldId id="1558" r:id="rId76"/>
    <p:sldId id="1663" r:id="rId77"/>
    <p:sldId id="1559" r:id="rId78"/>
    <p:sldId id="1560" r:id="rId79"/>
    <p:sldId id="1562" r:id="rId80"/>
    <p:sldId id="1563" r:id="rId81"/>
    <p:sldId id="1564" r:id="rId82"/>
    <p:sldId id="1565" r:id="rId83"/>
    <p:sldId id="1566" r:id="rId84"/>
    <p:sldId id="1567" r:id="rId85"/>
    <p:sldId id="1568" r:id="rId86"/>
    <p:sldId id="1569" r:id="rId87"/>
    <p:sldId id="1570" r:id="rId88"/>
    <p:sldId id="1571" r:id="rId89"/>
    <p:sldId id="1572" r:id="rId90"/>
    <p:sldId id="1583" r:id="rId91"/>
    <p:sldId id="1622" r:id="rId92"/>
    <p:sldId id="1666" r:id="rId93"/>
    <p:sldId id="1623" r:id="rId94"/>
    <p:sldId id="1667" r:id="rId95"/>
    <p:sldId id="1573" r:id="rId96"/>
    <p:sldId id="1574" r:id="rId97"/>
    <p:sldId id="1575" r:id="rId98"/>
    <p:sldId id="1576" r:id="rId99"/>
    <p:sldId id="1577" r:id="rId100"/>
    <p:sldId id="1578" r:id="rId101"/>
    <p:sldId id="1584" r:id="rId102"/>
    <p:sldId id="1585" r:id="rId103"/>
    <p:sldId id="1586" r:id="rId104"/>
    <p:sldId id="1591" r:id="rId105"/>
    <p:sldId id="1589" r:id="rId106"/>
    <p:sldId id="1590" r:id="rId107"/>
    <p:sldId id="1593" r:id="rId108"/>
    <p:sldId id="1592" r:id="rId109"/>
    <p:sldId id="1594" r:id="rId110"/>
    <p:sldId id="1596" r:id="rId111"/>
    <p:sldId id="1595" r:id="rId112"/>
    <p:sldId id="1597" r:id="rId113"/>
    <p:sldId id="1599" r:id="rId114"/>
    <p:sldId id="1600" r:id="rId115"/>
    <p:sldId id="1601" r:id="rId116"/>
    <p:sldId id="1602" r:id="rId117"/>
    <p:sldId id="1649" r:id="rId118"/>
    <p:sldId id="1603" r:id="rId119"/>
    <p:sldId id="1604" r:id="rId120"/>
    <p:sldId id="1605" r:id="rId121"/>
    <p:sldId id="1606" r:id="rId122"/>
    <p:sldId id="1650" r:id="rId123"/>
    <p:sldId id="1607" r:id="rId124"/>
    <p:sldId id="1609" r:id="rId125"/>
    <p:sldId id="1598" r:id="rId126"/>
    <p:sldId id="1610" r:id="rId127"/>
    <p:sldId id="1618" r:id="rId128"/>
    <p:sldId id="1611" r:id="rId129"/>
    <p:sldId id="1614" r:id="rId130"/>
    <p:sldId id="1615" r:id="rId131"/>
    <p:sldId id="1616" r:id="rId132"/>
    <p:sldId id="1647" r:id="rId133"/>
    <p:sldId id="1617" r:id="rId134"/>
    <p:sldId id="1620" r:id="rId135"/>
    <p:sldId id="1621" r:id="rId136"/>
    <p:sldId id="1612" r:id="rId137"/>
    <p:sldId id="1624" r:id="rId138"/>
    <p:sldId id="1625" r:id="rId139"/>
    <p:sldId id="1626" r:id="rId140"/>
    <p:sldId id="1627" r:id="rId141"/>
    <p:sldId id="1629" r:id="rId142"/>
    <p:sldId id="1630" r:id="rId143"/>
    <p:sldId id="1628" r:id="rId144"/>
    <p:sldId id="1633" r:id="rId145"/>
    <p:sldId id="1637" r:id="rId146"/>
    <p:sldId id="1645" r:id="rId147"/>
    <p:sldId id="1651" r:id="rId148"/>
    <p:sldId id="1653" r:id="rId149"/>
    <p:sldId id="1638" r:id="rId150"/>
    <p:sldId id="1640" r:id="rId151"/>
    <p:sldId id="1641" r:id="rId152"/>
    <p:sldId id="1471" r:id="rId1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8" autoAdjust="0"/>
    <p:restoredTop sz="94187" autoAdjust="0"/>
  </p:normalViewPr>
  <p:slideViewPr>
    <p:cSldViewPr>
      <p:cViewPr>
        <p:scale>
          <a:sx n="97" d="100"/>
          <a:sy n="97" d="100"/>
        </p:scale>
        <p:origin x="36"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notesMaster" Target="notesMasters/notesMaster1.xml"/><Relationship Id="rId159"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handoutMaster" Target="handoutMasters/handout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slide" Target="slides/slide148.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2/5/2017 8:50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2/5/2017 8:50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2/5/2017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56876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2/5/2017 9:21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37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hyperlink" Target="https://studio.azureml.net/home/viewworkspacecached/0705c3e52fe1440bb3718963a07cd2c2#workspaces/webservicegroups/webservicegroup/3c4612c9b2fa4f6e828fccdc86112ce1/dashboard" TargetMode="Externa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hyperlink" Target="https://studio.azureml.net/apihelp/workspaces/0705c3e52fe1440bb3718963a07cd2c2/webservices/3c4612c9b2fa4f6e828fccdc86112ce1/endpoints/8072a1fd91a44337824140a316092f7f/score"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17.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1.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1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s>
</file>

<file path=ppt/slides/_rels/slide13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 Id="rId5" Type="http://schemas.openxmlformats.org/officeDocument/2006/relationships/image" Target="../media/image145.png"/><Relationship Id="rId4" Type="http://schemas.openxmlformats.org/officeDocument/2006/relationships/image" Target="../media/image144.png"/></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0.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51.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8.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s.portal.azure.com/#dashboard/private/eda5fbc7-f9a9-4a80-a4cc-fd8592aa602b"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3.xml"/><Relationship Id="rId4" Type="http://schemas.openxmlformats.org/officeDocument/2006/relationships/image" Target="../media/image26.tmp"/></Relationships>
</file>

<file path=ppt/slides/_rels/slide28.xml.rels><?xml version="1.0" encoding="UTF-8" standalone="yes"?>
<Relationships xmlns="http://schemas.openxmlformats.org/package/2006/relationships"><Relationship Id="rId3" Type="http://schemas.openxmlformats.org/officeDocument/2006/relationships/hyperlink" Target="https://ms.portal.azure.com/#create/microsoft.resourcegrou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azure.microsoft.com/en-us/pricing/details/data-lake-store" TargetMode="External"/><Relationship Id="rId4" Type="http://schemas.openxmlformats.org/officeDocument/2006/relationships/image" Target="../media/image27.tmp"/></Relationships>
</file>

<file path=ppt/slides/_rels/slide2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hyperlink" Target="https://ms.portal.azure.com/#create/microsoft.storageaccount-arm"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hyperlink" Target="https://ms.portal.azure.com/?flight=1#resource/subscriptions/b7e0bd07-16f7-44fd-b952-40cc3acb566d/resourcegroups/cisbot/providers/microsoft.storage/storageaccounts/algattikcisbotwas/overview"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hyperlink" Target="https://ms.portal.azure.com/?flight=1#blade/microsoft_azure_storage/containersblade/storageaccountid/%2fsubscriptions%2fb7e0bd07-16f7-44fd-b952-40cc3acb566d%2fresourcegroups%2fcisbot%2fproviders%2fmicrosoft.storage%2fstorageaccounts%2falgattikcisbotwas"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hyperlink" Target="https://ms.portal.azure.com/?flight=1#resource/subscriptions/b7e0bd07-16f7-44fd-b952-40cc3acb566d/resourcegroups/cisbot/providers/microsoft.datalakeanalytics/accounts/algattikcisbotadla/samplejobs"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hyperlink" Target="https://ms.portal.azure.com/#create/microsoft.eventhub"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hyperlink" Target="https://ms.portal.azure.com/#create/microsoft.functionapp"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48.tmp"/></Relationships>
</file>

<file path=ppt/slides/_rels/slide48.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s://ms.portal.azure.com/?flight=1#create/microsoft.streamanalyticsjob"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hyperlink" Target="https://ms.portal.azure.com/?flight=1#resource/subscriptions/b7e0bd07-16f7-44fd-b952-40cc3acb566d/resourcegroups/cisbot/providers/microsoft.streamanalytics/streamingjobs/algattikcisbotstreamjob/input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hyperlink" Target="https://ms.portal.azure.com/#resource/subscriptions/b7e0bd07-16f7-44fd-b952-40cc3acb566d/resourcegroups/cisbot/providers/microsoft.streamanalytics/streamingjobs/algattikcisbotstream/query"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hyperlink" Target="https://ms.portal.azure.com/?flight=1#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ms.portal.azure.com/?flight=1#create/microsoft.botapp"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7.tmp"/><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hyperlink" Target="https://apps.dev.microsoft.com/#/quickstart/skypebot?appname=algattikcisbot&amp;ru=https:%2f%2fdev.botframework.com%2fendappmanage.aspx%3fcreateid%3d_appid_&amp;appid=41289431-6505-4411-bede-c855634fba58"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hyperlink" Target="https://ms.portal.azure.com/?flight=1#resource/subscriptions/b7e0bd07-16f7-44fd-b952-40cc3acb566d/resourcegroups/cisbot/providers/microsoft.logic/workflows/algattikcisbotlogicapp/designer"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hyperlink" Target="https://www.luis.ai/applicationlist" TargetMode="External"/><Relationship Id="rId1" Type="http://schemas.openxmlformats.org/officeDocument/2006/relationships/slideLayout" Target="../slideLayouts/slideLayout3.xml"/><Relationship Id="rId4" Type="http://schemas.openxmlformats.org/officeDocument/2006/relationships/hyperlink" Target="https://luis.ai/"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www.luis.ai/application/b99e1340-8098-4041-b600-3faff0604632" TargetMode="External"/><Relationship Id="rId2" Type="http://schemas.openxmlformats.org/officeDocument/2006/relationships/hyperlink" Target="https://luis.ai/" TargetMode="External"/><Relationship Id="rId1" Type="http://schemas.openxmlformats.org/officeDocument/2006/relationships/slideLayout" Target="../slideLayouts/slideLayout3.xml"/><Relationship Id="rId4" Type="http://schemas.openxmlformats.org/officeDocument/2006/relationships/image" Target="../media/image86.tmp"/></Relationships>
</file>

<file path=ppt/slides/_rels/slide85.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msit.powerbi.com/groups/me/contentlist?onlysharedwithme=false"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21.png"/><Relationship Id="rId5" Type="http://schemas.openxmlformats.org/officeDocument/2006/relationships/image" Target="../media/image10.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ms.portal.azure.com/#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
        <p:nvSpPr>
          <p:cNvPr id="3" name="Rectangle 2"/>
          <p:cNvSpPr/>
          <p:nvPr/>
        </p:nvSpPr>
        <p:spPr>
          <a:xfrm>
            <a:off x="1124671" y="3725862"/>
            <a:ext cx="7105224" cy="584775"/>
          </a:xfrm>
          <a:prstGeom prst="rect">
            <a:avLst/>
          </a:prstGeom>
        </p:spPr>
        <p:txBody>
          <a:bodyPr wrap="square">
            <a:spAutoFit/>
          </a:bodyPr>
          <a:lstStyle/>
          <a:p>
            <a:pPr defTabSz="914400"/>
            <a:r>
              <a:rPr lang="en-US" sz="3200" kern="0" dirty="0">
                <a:solidFill>
                  <a:srgbClr val="FFFFFF"/>
                </a:solidFill>
                <a:latin typeface="+mj-lt"/>
              </a:rPr>
              <a:t>Microsoft Switzerland</a:t>
            </a:r>
          </a:p>
        </p:txBody>
      </p:sp>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(3/3)</a:t>
            </a:r>
            <a:endParaRPr lang="en-GB"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After the job completes, check that the file interactions.csv was produced in the storage account.</a:t>
            </a:r>
          </a:p>
          <a:p>
            <a:r>
              <a:rPr lang="en-US" dirty="0"/>
              <a:t>Click on the file name to preview its content.</a:t>
            </a:r>
            <a:endParaRPr lang="en-GB"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workspace (1/2)</a:t>
            </a:r>
            <a:endParaRPr lang="en-GB"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16429"/>
          </a:xfrm>
        </p:spPr>
        <p:txBody>
          <a:bodyPr/>
          <a:lstStyle/>
          <a:p>
            <a:pPr marL="0" indent="0">
              <a:buNone/>
            </a:pPr>
            <a:r>
              <a:rPr lang="en-US" i="1" dirty="0"/>
              <a:t>We create a workspace for our Azure ML experiment.</a:t>
            </a:r>
          </a:p>
          <a:p>
            <a:r>
              <a:rPr lang="en-US" dirty="0"/>
              <a:t>Go to New </a:t>
            </a:r>
            <a:r>
              <a:rPr lang="en-US" dirty="0">
                <a:sym typeface="Wingdings" panose="05000000000000000000" pitchFamily="2" charset="2"/>
              </a:rPr>
              <a:t> Intelligence + Analytics  Machine Learning Workspace</a:t>
            </a:r>
          </a:p>
          <a:p>
            <a:r>
              <a:rPr lang="en-US" dirty="0"/>
              <a:t>Enter a name</a:t>
            </a:r>
          </a:p>
          <a:p>
            <a:r>
              <a:rPr lang="en-US" dirty="0"/>
              <a:t>Select your Resource group and a region</a:t>
            </a:r>
          </a:p>
          <a:p>
            <a:r>
              <a:rPr lang="en-US" dirty="0"/>
              <a:t>Under Web service plan pricing tier, select DEVTEST</a:t>
            </a:r>
          </a:p>
          <a:p>
            <a:r>
              <a:rPr lang="en-US" dirty="0"/>
              <a:t>Click Create</a:t>
            </a:r>
            <a:endParaRPr lang="en-GB"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workspace (2/2)</a:t>
            </a:r>
            <a:endParaRPr lang="en-GB"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newly created Machine Learning Workspace</a:t>
            </a:r>
          </a:p>
          <a:p>
            <a:r>
              <a:rPr lang="en-US" dirty="0"/>
              <a:t>Click “Launch Machine Learning Studio”</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experiment (1/9)</a:t>
            </a:r>
            <a:endParaRPr lang="en-GB"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(2/9)</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In Machine Learning Studio, Click + NEW, Blank Experiment</a:t>
            </a:r>
            <a:endParaRPr lang="en-GB"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(3/9)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750012" cy="3810274"/>
          </a:xfrm>
        </p:spPr>
        <p:txBody>
          <a:bodyPr/>
          <a:lstStyle/>
          <a:p>
            <a:r>
              <a:rPr lang="en-US" dirty="0"/>
              <a:t>Under Data Input and Output, drag Import Data onto the canvas.</a:t>
            </a:r>
          </a:p>
          <a:p>
            <a:r>
              <a:rPr lang="en-US" dirty="0"/>
              <a:t>For Account name, enter your Storage account name</a:t>
            </a:r>
          </a:p>
          <a:p>
            <a:r>
              <a:rPr lang="en-US" dirty="0"/>
              <a:t>For Account key, paste your storage account key from the previous step</a:t>
            </a:r>
          </a:p>
          <a:p>
            <a:r>
              <a:rPr lang="en-US"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dirty="0"/>
              <a:t>Click RUN</a:t>
            </a:r>
            <a:endParaRPr lang="en-GB"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(4/9)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462213"/>
          </a:xfrm>
        </p:spPr>
        <p:txBody>
          <a:bodyPr/>
          <a:lstStyle/>
          <a:p>
            <a:r>
              <a:rPr lang="en-US" dirty="0"/>
              <a:t>Click on the output of the Import Data step, and then on Visualize</a:t>
            </a:r>
          </a:p>
          <a:p>
            <a:r>
              <a:rPr lang="en-US" dirty="0"/>
              <a:t>Note that the columns have non-descriptive names. We will rename the columns in the next step.</a:t>
            </a:r>
            <a:endParaRPr lang="en-GB" dirty="0"/>
          </a:p>
        </p:txBody>
      </p:sp>
    </p:spTree>
    <p:extLst>
      <p:ext uri="{BB962C8B-B14F-4D97-AF65-F5344CB8AC3E}">
        <p14:creationId xmlns:p14="http://schemas.microsoft.com/office/powerpoint/2010/main" val="39219411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(5/9)</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Under Data Transformation </a:t>
            </a:r>
            <a:r>
              <a:rPr lang="en-US" dirty="0">
                <a:sym typeface="Wingdings" panose="05000000000000000000" pitchFamily="2" charset="2"/>
              </a:rPr>
              <a:t> Manipulation, drag Edit Metadata onto the canvas and connect it to the previous step.</a:t>
            </a:r>
          </a:p>
          <a:p>
            <a:r>
              <a:rPr lang="en-US" dirty="0">
                <a:sym typeface="Wingdings" panose="05000000000000000000" pitchFamily="2" charset="2"/>
              </a:rPr>
              <a:t>Click Launch column selector and select all columns</a:t>
            </a:r>
          </a:p>
          <a:p>
            <a:r>
              <a:rPr lang="en-US" dirty="0">
                <a:sym typeface="Wingdings" panose="05000000000000000000" pitchFamily="2" charset="2"/>
              </a:rPr>
              <a:t>Under new column names, enter</a:t>
            </a:r>
            <a:br>
              <a:rPr lang="en-US" dirty="0">
                <a:sym typeface="Wingdings" panose="05000000000000000000" pitchFamily="2" charset="2"/>
              </a:rPr>
            </a:br>
            <a:r>
              <a:rPr lang="en-GB" dirty="0">
                <a:latin typeface="Lucida Console" panose="020B0609040504020204" pitchFamily="49" charset="0"/>
                <a:sym typeface="Wingdings" panose="05000000000000000000" pitchFamily="2" charset="2"/>
              </a:rPr>
              <a:t>intent, product, offer, outcome</a:t>
            </a:r>
            <a:r>
              <a:rPr lang="en-US" dirty="0">
                <a:latin typeface="Lucida Console" panose="020B0609040504020204" pitchFamily="49" charset="0"/>
              </a:rPr>
              <a:t> </a:t>
            </a:r>
          </a:p>
          <a:p>
            <a:r>
              <a:rPr lang="en-US"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(6/9)</a:t>
            </a:r>
            <a:endParaRPr lang="en-GB" dirty="0"/>
          </a:p>
        </p:txBody>
      </p:sp>
      <p:sp>
        <p:nvSpPr>
          <p:cNvPr id="4" name="Content Placeholder 3"/>
          <p:cNvSpPr>
            <a:spLocks noGrp="1"/>
          </p:cNvSpPr>
          <p:nvPr>
            <p:ph sz="quarter" idx="11"/>
          </p:nvPr>
        </p:nvSpPr>
        <p:spPr>
          <a:xfrm>
            <a:off x="183263" y="1394165"/>
            <a:ext cx="3566121" cy="3908762"/>
          </a:xfrm>
        </p:spPr>
        <p:txBody>
          <a:bodyPr/>
          <a:lstStyle/>
          <a:p>
            <a:r>
              <a:rPr lang="en-US" dirty="0"/>
              <a:t>Under Data Transformation </a:t>
            </a:r>
            <a:r>
              <a:rPr lang="en-US" dirty="0">
                <a:sym typeface="Wingdings" panose="05000000000000000000" pitchFamily="2" charset="2"/>
              </a:rPr>
              <a:t> Sample and Split, drag Split Data onto the canvas and connect it to the previous step.</a:t>
            </a:r>
          </a:p>
          <a:p>
            <a:r>
              <a:rPr lang="en-US" dirty="0">
                <a:sym typeface="Wingdings" panose="05000000000000000000" pitchFamily="2" charset="2"/>
              </a:rPr>
              <a:t>Under Fraction of rows in the first…, type </a:t>
            </a:r>
            <a:r>
              <a:rPr lang="en-US" dirty="0">
                <a:latin typeface="Lucida Console" panose="020B0609040504020204" pitchFamily="49" charset="0"/>
                <a:sym typeface="Wingdings" panose="05000000000000000000" pitchFamily="2" charset="2"/>
              </a:rPr>
              <a:t>0.8</a:t>
            </a:r>
          </a:p>
          <a:p>
            <a:r>
              <a:rPr lang="en-US"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(7/9)</a:t>
            </a:r>
            <a:endParaRPr lang="en-GB" dirty="0"/>
          </a:p>
        </p:txBody>
      </p:sp>
      <p:sp>
        <p:nvSpPr>
          <p:cNvPr id="4" name="Content Placeholder 3"/>
          <p:cNvSpPr>
            <a:spLocks noGrp="1"/>
          </p:cNvSpPr>
          <p:nvPr>
            <p:ph sz="quarter" idx="11"/>
          </p:nvPr>
        </p:nvSpPr>
        <p:spPr>
          <a:xfrm>
            <a:off x="183263" y="1394165"/>
            <a:ext cx="3566121" cy="4093428"/>
          </a:xfrm>
        </p:spPr>
        <p:txBody>
          <a:bodyPr/>
          <a:lstStyle/>
          <a:p>
            <a:r>
              <a:rPr lang="en-US" dirty="0">
                <a:sym typeface="Wingdings" panose="05000000000000000000" pitchFamily="2" charset="2"/>
              </a:rPr>
              <a:t>Under Machine Learning  Train, drag Train Model onto the canvas</a:t>
            </a:r>
          </a:p>
          <a:p>
            <a:r>
              <a:rPr lang="en-US" dirty="0">
                <a:sym typeface="Wingdings" panose="05000000000000000000" pitchFamily="2" charset="2"/>
              </a:rPr>
              <a:t>Connect it to the first data split and to the Decision Forest model</a:t>
            </a:r>
          </a:p>
          <a:p>
            <a:r>
              <a:rPr lang="en-US" dirty="0">
                <a:sym typeface="Wingdings" panose="05000000000000000000" pitchFamily="2" charset="2"/>
              </a:rPr>
              <a:t>Click Launch column selector</a:t>
            </a:r>
          </a:p>
          <a:p>
            <a:r>
              <a:rPr lang="en-US" dirty="0">
                <a:sym typeface="Wingdings" panose="05000000000000000000" pitchFamily="2" charset="2"/>
              </a:rPr>
              <a:t>Double-click column outcome to move it to the selected pane</a:t>
            </a:r>
          </a:p>
          <a:p>
            <a:r>
              <a:rPr lang="en-US"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(8/9)</a:t>
            </a:r>
            <a:endParaRPr lang="en-GB" dirty="0"/>
          </a:p>
        </p:txBody>
      </p:sp>
      <p:sp>
        <p:nvSpPr>
          <p:cNvPr id="4" name="Content Placeholder 3"/>
          <p:cNvSpPr>
            <a:spLocks noGrp="1"/>
          </p:cNvSpPr>
          <p:nvPr>
            <p:ph sz="quarter" idx="11"/>
          </p:nvPr>
        </p:nvSpPr>
        <p:spPr>
          <a:xfrm>
            <a:off x="183263" y="1394165"/>
            <a:ext cx="3566121" cy="3754874"/>
          </a:xfrm>
        </p:spPr>
        <p:txBody>
          <a:bodyPr/>
          <a:lstStyle/>
          <a:p>
            <a:r>
              <a:rPr lang="en-US" dirty="0">
                <a:sym typeface="Wingdings" panose="05000000000000000000" pitchFamily="2" charset="2"/>
              </a:rPr>
              <a:t>Under Machine Learning  Score, drag Score Model onto the canvas</a:t>
            </a:r>
          </a:p>
          <a:p>
            <a:r>
              <a:rPr lang="en-US" dirty="0">
                <a:sym typeface="Wingdings" panose="05000000000000000000" pitchFamily="2" charset="2"/>
              </a:rPr>
              <a:t>Connect it to the second data split and to the trained model</a:t>
            </a:r>
          </a:p>
          <a:p>
            <a:r>
              <a:rPr lang="en-US" dirty="0">
                <a:sym typeface="Wingdings" panose="05000000000000000000" pitchFamily="2" charset="2"/>
              </a:rPr>
              <a:t>Under Machine Learning  Evaluate, drag Evaluate Model onto the canvas</a:t>
            </a:r>
          </a:p>
          <a:p>
            <a:r>
              <a:rPr lang="en-US" dirty="0">
                <a:sym typeface="Wingdings" panose="05000000000000000000" pitchFamily="2" charset="2"/>
              </a:rPr>
              <a:t>Connect it to the scored model</a:t>
            </a:r>
          </a:p>
          <a:p>
            <a:r>
              <a:rPr lang="en-US"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(9/9)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0.643. Your figure will be slightly different because of randomness in the simulator.</a:t>
            </a:r>
          </a:p>
          <a:p>
            <a:r>
              <a:rPr lang="en-US" sz="1800" i="1" dirty="0"/>
              <a:t>In the simplest interpretation, if 50% of customers would want each of the two offers, machine learning allows us to predict the correct offer for 64.3%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Deploy Azure ML web service</a:t>
            </a:r>
            <a:endParaRPr lang="en-GB" dirty="0"/>
          </a:p>
        </p:txBody>
      </p:sp>
      <p:sp>
        <p:nvSpPr>
          <p:cNvPr id="4" name="Content Placeholder 3"/>
          <p:cNvSpPr>
            <a:spLocks noGrp="1"/>
          </p:cNvSpPr>
          <p:nvPr>
            <p:ph sz="quarter" idx="11"/>
          </p:nvPr>
        </p:nvSpPr>
        <p:spPr>
          <a:xfrm>
            <a:off x="183263" y="1394165"/>
            <a:ext cx="3566121" cy="4924425"/>
          </a:xfrm>
        </p:spPr>
        <p:txBody>
          <a:bodyPr/>
          <a:lstStyle/>
          <a:p>
            <a:pPr marL="0" indent="0">
              <a:buNone/>
            </a:pPr>
            <a:r>
              <a:rPr lang="en-US" i="1" dirty="0"/>
              <a:t>We deploy a web service to allow the bot running our trained model on new interactions, and issue the offer predicted to be the most likely to be accepted.</a:t>
            </a:r>
          </a:p>
          <a:p>
            <a:r>
              <a:rPr lang="en-US" dirty="0"/>
              <a:t>Click Set up Web Service </a:t>
            </a:r>
            <a:r>
              <a:rPr lang="en-US" dirty="0">
                <a:sym typeface="Wingdings" panose="05000000000000000000" pitchFamily="2" charset="2"/>
              </a:rPr>
              <a:t> Predictive Web Service</a:t>
            </a:r>
          </a:p>
          <a:p>
            <a:r>
              <a:rPr lang="en-US" dirty="0">
                <a:sym typeface="Wingdings" panose="05000000000000000000" pitchFamily="2" charset="2"/>
              </a:rPr>
              <a:t>Change the connection from Web service input to go to Score Model, rather than Edit Metadata</a:t>
            </a:r>
          </a:p>
          <a:p>
            <a:r>
              <a:rPr lang="en-US" dirty="0">
                <a:sym typeface="Wingdings" panose="05000000000000000000" pitchFamily="2" charset="2"/>
              </a:rPr>
              <a:t>Click RUN</a:t>
            </a:r>
          </a:p>
          <a:p>
            <a:r>
              <a:rPr lang="en-US" dirty="0"/>
              <a:t>Click DEPLOY WEB SERVICE</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pic>
        <p:nvPicPr>
          <p:cNvPr id="5" name="Picture Placeholder 4" descr="Web service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738664"/>
          </a:xfrm>
        </p:spPr>
        <p:txBody>
          <a:bodyPr/>
          <a:lstStyle/>
          <a:p>
            <a:r>
              <a:rPr lang="en-US" dirty="0"/>
              <a:t>Under API HELP PAGE, click REQUEST/RESPONSE</a:t>
            </a:r>
            <a:endParaRPr lang="en-GB" dirty="0"/>
          </a:p>
        </p:txBody>
      </p:sp>
    </p:spTree>
    <p:extLst>
      <p:ext uri="{BB962C8B-B14F-4D97-AF65-F5344CB8AC3E}">
        <p14:creationId xmlns:p14="http://schemas.microsoft.com/office/powerpoint/2010/main" val="373701634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461665"/>
          </a:xfrm>
        </p:spPr>
        <p:txBody>
          <a:bodyPr/>
          <a:lstStyle/>
          <a:p>
            <a:r>
              <a:rPr lang="en-US" dirty="0"/>
              <a:t>Copy the Request URI</a:t>
            </a:r>
            <a:endParaRPr lang="en-GB" dirty="0"/>
          </a:p>
        </p:txBody>
      </p:sp>
      <p:pic>
        <p:nvPicPr>
          <p:cNvPr id="8" name="Picture Placeholder 7" descr="Request Response API Documentation for Experiment created on ‎03‎.‎01‎.‎2017 [Predictive Exp.]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59297649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Return to your Bot Service</a:t>
            </a:r>
          </a:p>
          <a:p>
            <a:r>
              <a:rPr lang="en-US" dirty="0"/>
              <a:t>In </a:t>
            </a:r>
            <a:r>
              <a:rPr lang="en-US" dirty="0" err="1"/>
              <a:t>BasicLuisDialog.csx</a:t>
            </a:r>
            <a:r>
              <a:rPr lang="en-US" dirty="0"/>
              <a:t>, fill in the values for </a:t>
            </a:r>
            <a:r>
              <a:rPr lang="en-US" dirty="0" err="1"/>
              <a:t>mlWebServiceURL</a:t>
            </a:r>
            <a:r>
              <a:rPr lang="en-US" dirty="0"/>
              <a:t> and </a:t>
            </a:r>
            <a:r>
              <a:rPr lang="en-US" dirty="0" err="1"/>
              <a:t>mlWebServiceApiKey</a:t>
            </a:r>
            <a:endParaRPr lang="en-GB" dirty="0"/>
          </a:p>
        </p:txBody>
      </p:sp>
      <p:pic>
        <p:nvPicPr>
          <p:cNvPr id="6" name="Picture 5"/>
          <p:cNvPicPr>
            <a:picLocks noChangeAspect="1"/>
          </p:cNvPicPr>
          <p:nvPr/>
        </p:nvPicPr>
        <p:blipFill rotWithShape="1">
          <a:blip r:embed="rId2"/>
          <a:srcRect r="11244"/>
          <a:stretch/>
        </p:blipFill>
        <p:spPr>
          <a:xfrm>
            <a:off x="4023701" y="479775"/>
            <a:ext cx="7955193" cy="5791200"/>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523768"/>
          </a:xfrm>
        </p:spPr>
        <p:txBody>
          <a:bodyPr/>
          <a:lstStyle/>
          <a:p>
            <a:r>
              <a:rPr lang="en-US" dirty="0"/>
              <a:t>Identify the commented out call to the ML Web Service. Uncomment the line (and comment out the line above).</a:t>
            </a:r>
          </a:p>
          <a:p>
            <a:r>
              <a:rPr lang="en-US" dirty="0"/>
              <a:t>Save the file</a:t>
            </a:r>
          </a:p>
          <a:p>
            <a:r>
              <a:rPr lang="en-US" dirty="0"/>
              <a:t>Then try interacting with the bot.</a:t>
            </a:r>
            <a:endParaRPr lang="en-GB" dirty="0"/>
          </a:p>
        </p:txBody>
      </p:sp>
      <p:pic>
        <p:nvPicPr>
          <p:cNvPr id="5" name="Picture 4"/>
          <p:cNvPicPr>
            <a:picLocks noChangeAspect="1"/>
          </p:cNvPicPr>
          <p:nvPr/>
        </p:nvPicPr>
        <p:blipFill>
          <a:blip r:embed="rId2"/>
          <a:stretch>
            <a:fillRect/>
          </a:stretch>
        </p:blipFill>
        <p:spPr>
          <a:xfrm>
            <a:off x="4115140" y="325270"/>
            <a:ext cx="7953375" cy="4724400"/>
          </a:xfrm>
          <a:prstGeom prst="rect">
            <a:avLst/>
          </a:prstGeom>
        </p:spPr>
      </p:pic>
      <p:pic>
        <p:nvPicPr>
          <p:cNvPr id="6" name="Picture 5"/>
          <p:cNvPicPr>
            <a:picLocks noChangeAspect="1"/>
          </p:cNvPicPr>
          <p:nvPr/>
        </p:nvPicPr>
        <p:blipFill>
          <a:blip r:embed="rId3"/>
          <a:stretch>
            <a:fillRect/>
          </a:stretch>
        </p:blipFill>
        <p:spPr>
          <a:xfrm>
            <a:off x="6675432" y="5691798"/>
            <a:ext cx="5200650" cy="75247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(1/4)</a:t>
            </a:r>
            <a:endParaRPr lang="en-GB" dirty="0"/>
          </a:p>
        </p:txBody>
      </p:sp>
      <p:sp>
        <p:nvSpPr>
          <p:cNvPr id="4" name="Content Placeholder 3"/>
          <p:cNvSpPr>
            <a:spLocks noGrp="1"/>
          </p:cNvSpPr>
          <p:nvPr>
            <p:ph sz="quarter" idx="11"/>
          </p:nvPr>
        </p:nvSpPr>
        <p:spPr>
          <a:xfrm>
            <a:off x="183263" y="1394165"/>
            <a:ext cx="3566121" cy="5496889"/>
          </a:xfrm>
        </p:spPr>
        <p:txBody>
          <a:bodyPr/>
          <a:lstStyle/>
          <a:p>
            <a:pPr marL="0" indent="0">
              <a:buNone/>
            </a:pPr>
            <a:r>
              <a:rPr lang="en-US" sz="1800" i="1" dirty="0"/>
              <a:t>We create a Data Warehouse to store structured data extracted from messages.</a:t>
            </a:r>
          </a:p>
          <a:p>
            <a:r>
              <a:rPr lang="en-US" sz="1800" dirty="0"/>
              <a:t>Go to New </a:t>
            </a:r>
            <a:r>
              <a:rPr lang="en-US" sz="1800" dirty="0">
                <a:sym typeface="Wingdings" panose="05000000000000000000" pitchFamily="2" charset="2"/>
              </a:rPr>
              <a:t> Databases  SQL Data Warehouse</a:t>
            </a:r>
          </a:p>
          <a:p>
            <a:r>
              <a:rPr lang="en-US" sz="1800" dirty="0">
                <a:sym typeface="Wingdings" panose="05000000000000000000" pitchFamily="2" charset="2"/>
              </a:rPr>
              <a:t>Enter a name</a:t>
            </a:r>
          </a:p>
          <a:p>
            <a:r>
              <a:rPr lang="en-US" sz="1800" dirty="0">
                <a:sym typeface="Wingdings" panose="05000000000000000000" pitchFamily="2" charset="2"/>
              </a:rPr>
              <a:t>Select your resource group</a:t>
            </a:r>
          </a:p>
          <a:p>
            <a:r>
              <a:rPr lang="en-US" sz="1800" dirty="0"/>
              <a:t>Under Server, select Create a new server</a:t>
            </a:r>
          </a:p>
          <a:p>
            <a:r>
              <a:rPr lang="en-US" sz="1800" dirty="0"/>
              <a:t>Enter a unique name</a:t>
            </a:r>
          </a:p>
          <a:p>
            <a:r>
              <a:rPr lang="en-US" sz="1800" dirty="0"/>
              <a:t>Select a login and password</a:t>
            </a:r>
          </a:p>
          <a:p>
            <a:pPr lvl="1"/>
            <a:r>
              <a:rPr lang="en-US" sz="1600" dirty="0"/>
              <a:t>Avoid using equals “=“ or semicolon “;” in password</a:t>
            </a:r>
          </a:p>
          <a:p>
            <a:pPr lvl="1"/>
            <a:r>
              <a:rPr lang="en-US" sz="1600" dirty="0"/>
              <a:t>Make sure you remember login and password</a:t>
            </a:r>
          </a:p>
          <a:p>
            <a:r>
              <a:rPr lang="en-US" sz="1800" dirty="0"/>
              <a:t>Select your location</a:t>
            </a:r>
          </a:p>
          <a:p>
            <a:r>
              <a:rPr lang="en-US" sz="1800" dirty="0"/>
              <a:t>Click Select</a:t>
            </a:r>
          </a:p>
          <a:p>
            <a:endParaRPr lang="en-US" sz="1800" dirty="0"/>
          </a:p>
          <a:p>
            <a:endParaRPr lang="en-GB" sz="1800"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(2/4)</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Under Performance, select 100</a:t>
            </a:r>
          </a:p>
          <a:p>
            <a:r>
              <a:rPr lang="en-US" dirty="0"/>
              <a:t>Click Create</a:t>
            </a:r>
            <a:endParaRPr lang="en-GB"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(3/4)</a:t>
            </a:r>
            <a:endParaRPr lang="en-GB" dirty="0"/>
          </a:p>
        </p:txBody>
      </p:sp>
      <p:sp>
        <p:nvSpPr>
          <p:cNvPr id="4" name="Content Placeholder 3"/>
          <p:cNvSpPr>
            <a:spLocks noGrp="1"/>
          </p:cNvSpPr>
          <p:nvPr>
            <p:ph sz="quarter" idx="11"/>
          </p:nvPr>
        </p:nvSpPr>
        <p:spPr>
          <a:xfrm>
            <a:off x="183263" y="1394165"/>
            <a:ext cx="3566121" cy="5047536"/>
          </a:xfrm>
        </p:spPr>
        <p:txBody>
          <a:bodyPr/>
          <a:lstStyle/>
          <a:p>
            <a:r>
              <a:rPr lang="en-US" dirty="0"/>
              <a:t>In Visual Studio, Open the SQL Server Object Explorer view</a:t>
            </a:r>
          </a:p>
          <a:p>
            <a:r>
              <a:rPr lang="en-US" dirty="0"/>
              <a:t>Right click SQL Server </a:t>
            </a:r>
            <a:r>
              <a:rPr lang="en-US" dirty="0">
                <a:sym typeface="Wingdings" panose="05000000000000000000" pitchFamily="2" charset="2"/>
              </a:rPr>
              <a:t> Add SQL Server</a:t>
            </a:r>
          </a:p>
          <a:p>
            <a:r>
              <a:rPr lang="en-US" dirty="0">
                <a:sym typeface="Wingdings" panose="05000000000000000000" pitchFamily="2" charset="2"/>
              </a:rPr>
              <a:t>In the dialog, connect to your Azure subscription if necessary</a:t>
            </a:r>
          </a:p>
          <a:p>
            <a:r>
              <a:rPr lang="en-US" dirty="0">
                <a:sym typeface="Wingdings" panose="05000000000000000000" pitchFamily="2" charset="2"/>
              </a:rPr>
              <a:t>Select your newly created SQL DW</a:t>
            </a:r>
          </a:p>
          <a:p>
            <a:r>
              <a:rPr lang="en-US" dirty="0">
                <a:sym typeface="Wingdings" panose="05000000000000000000" pitchFamily="2" charset="2"/>
              </a:rPr>
              <a:t>Enter your password</a:t>
            </a:r>
          </a:p>
          <a:p>
            <a:r>
              <a:rPr lang="en-US" dirty="0">
                <a:sym typeface="Wingdings" panose="05000000000000000000" pitchFamily="2" charset="2"/>
              </a:rPr>
              <a:t>Click Connect</a:t>
            </a:r>
            <a:endParaRPr lang="en-US" dirty="0"/>
          </a:p>
          <a:p>
            <a:r>
              <a:rPr lang="en-US"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41188" y="339283"/>
            <a:ext cx="4297683" cy="485772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(4/4)</a:t>
            </a:r>
            <a:endParaRPr lang="en-GB" dirty="0"/>
          </a:p>
        </p:txBody>
      </p:sp>
      <p:sp>
        <p:nvSpPr>
          <p:cNvPr id="4" name="Content Placeholder 3"/>
          <p:cNvSpPr>
            <a:spLocks noGrp="1"/>
          </p:cNvSpPr>
          <p:nvPr>
            <p:ph sz="quarter" idx="11"/>
          </p:nvPr>
        </p:nvSpPr>
        <p:spPr>
          <a:xfrm>
            <a:off x="183263" y="1394165"/>
            <a:ext cx="3566121" cy="3477875"/>
          </a:xfrm>
        </p:spPr>
        <p:txBody>
          <a:bodyPr/>
          <a:lstStyle/>
          <a:p>
            <a:r>
              <a:rPr lang="en-US" dirty="0"/>
              <a:t>Right-click your SQL Server instance in the SQL Server Object Explorer View</a:t>
            </a:r>
          </a:p>
          <a:p>
            <a:r>
              <a:rPr lang="en-US" dirty="0"/>
              <a:t>Click New Query…</a:t>
            </a:r>
          </a:p>
          <a:p>
            <a:r>
              <a:rPr lang="en-US" dirty="0"/>
              <a:t>Select your SQL DW database in the drop-down menu</a:t>
            </a:r>
          </a:p>
          <a:p>
            <a:r>
              <a:rPr lang="en-US" dirty="0"/>
              <a:t>Paste the following DDL query in the editor</a:t>
            </a:r>
          </a:p>
          <a:p>
            <a:r>
              <a:rPr lang="en-US" dirty="0"/>
              <a:t>Press Execute</a:t>
            </a:r>
            <a:endParaRPr lang="en-GB" dirty="0"/>
          </a:p>
        </p:txBody>
      </p:sp>
      <p:sp>
        <p:nvSpPr>
          <p:cNvPr id="5" name="Rectangle 4"/>
          <p:cNvSpPr/>
          <p:nvPr/>
        </p:nvSpPr>
        <p:spPr>
          <a:xfrm>
            <a:off x="549019" y="4871225"/>
            <a:ext cx="4756411" cy="2031325"/>
          </a:xfrm>
          <a:prstGeom prst="rect">
            <a:avLst/>
          </a:prstGeom>
        </p:spPr>
        <p:txBody>
          <a:bodyPr wrap="square">
            <a:spAutoFit/>
          </a:bodyPr>
          <a:lstStyle/>
          <a:p>
            <a:r>
              <a:rPr lang="en-GB" sz="900" dirty="0"/>
              <a:t>CREATE TABLE [</a:t>
            </a:r>
            <a:r>
              <a:rPr lang="en-GB" sz="900" dirty="0" err="1"/>
              <a:t>dbo</a:t>
            </a:r>
            <a:r>
              <a:rPr lang="en-GB" sz="900" dirty="0"/>
              <a:t>].[</a:t>
            </a:r>
            <a:r>
              <a:rPr lang="en-GB" sz="900" dirty="0" err="1"/>
              <a:t>BotDetailedData</a:t>
            </a:r>
            <a:r>
              <a:rPr lang="en-GB" sz="900" dirty="0"/>
              <a:t>] (</a:t>
            </a:r>
          </a:p>
          <a:p>
            <a:r>
              <a:rPr lang="en-GB" sz="900" dirty="0"/>
              <a:t>    [timestamp] datetime2(7), </a:t>
            </a:r>
          </a:p>
          <a:p>
            <a:r>
              <a:rPr lang="en-GB" sz="900" dirty="0"/>
              <a:t>    [intent] </a:t>
            </a:r>
            <a:r>
              <a:rPr lang="en-GB" sz="900" dirty="0" err="1"/>
              <a:t>nvarchar</a:t>
            </a:r>
            <a:r>
              <a:rPr lang="en-GB" sz="900"/>
              <a:t>(100), </a:t>
            </a:r>
            <a:endParaRPr lang="en-GB" sz="900" dirty="0"/>
          </a:p>
          <a:p>
            <a:r>
              <a:rPr lang="en-GB" sz="900" dirty="0"/>
              <a:t>    [</a:t>
            </a:r>
            <a:r>
              <a:rPr lang="en-GB" sz="900" dirty="0" err="1"/>
              <a:t>channelId</a:t>
            </a:r>
            <a:r>
              <a:rPr lang="en-GB" sz="900" dirty="0"/>
              <a:t>] </a:t>
            </a:r>
            <a:r>
              <a:rPr lang="en-GB" sz="900" dirty="0" err="1"/>
              <a:t>nvarchar</a:t>
            </a:r>
            <a:r>
              <a:rPr lang="en-GB" sz="900" dirty="0"/>
              <a:t>(100), </a:t>
            </a:r>
          </a:p>
          <a:p>
            <a:r>
              <a:rPr lang="en-GB" sz="900" dirty="0"/>
              <a:t>    [id] </a:t>
            </a:r>
            <a:r>
              <a:rPr lang="en-GB" sz="900" dirty="0" err="1"/>
              <a:t>nvarchar</a:t>
            </a:r>
            <a:r>
              <a:rPr lang="en-GB" sz="900" dirty="0"/>
              <a:t>(100) NOT NULL, </a:t>
            </a:r>
          </a:p>
          <a:p>
            <a:r>
              <a:rPr lang="en-GB" sz="900" dirty="0"/>
              <a:t>    [product] </a:t>
            </a:r>
            <a:r>
              <a:rPr lang="en-GB" sz="900" dirty="0" err="1"/>
              <a:t>nvarchar</a:t>
            </a:r>
            <a:r>
              <a:rPr lang="en-GB" sz="900" dirty="0"/>
              <a:t>(250), </a:t>
            </a:r>
          </a:p>
          <a:p>
            <a:r>
              <a:rPr lang="en-GB" sz="900" dirty="0"/>
              <a:t>    [score] decimal(19, 10), </a:t>
            </a:r>
          </a:p>
          <a:p>
            <a:r>
              <a:rPr lang="en-GB" sz="900" dirty="0"/>
              <a:t>    [text] </a:t>
            </a:r>
            <a:r>
              <a:rPr lang="en-GB" sz="900" dirty="0" err="1"/>
              <a:t>nvarchar</a:t>
            </a:r>
            <a:r>
              <a:rPr lang="en-GB" sz="900" dirty="0"/>
              <a:t>(4000), </a:t>
            </a:r>
          </a:p>
          <a:p>
            <a:r>
              <a:rPr lang="en-GB" sz="900" dirty="0"/>
              <a:t>    [</a:t>
            </a:r>
            <a:r>
              <a:rPr lang="en-GB" sz="900" dirty="0" err="1"/>
              <a:t>EventProcessedUtcTime</a:t>
            </a:r>
            <a:r>
              <a:rPr lang="en-GB" sz="900" dirty="0"/>
              <a:t>] datetime2(7), </a:t>
            </a:r>
          </a:p>
          <a:p>
            <a:r>
              <a:rPr lang="en-GB" sz="900" dirty="0"/>
              <a:t>    [</a:t>
            </a:r>
            <a:r>
              <a:rPr lang="en-GB" sz="900" dirty="0" err="1"/>
              <a:t>PartitionId</a:t>
            </a:r>
            <a:r>
              <a:rPr lang="en-GB" sz="900" dirty="0"/>
              <a:t>] </a:t>
            </a:r>
            <a:r>
              <a:rPr lang="en-GB" sz="900" dirty="0" err="1"/>
              <a:t>bigint</a:t>
            </a:r>
            <a:r>
              <a:rPr lang="en-GB" sz="900" dirty="0"/>
              <a:t>,</a:t>
            </a:r>
          </a:p>
          <a:p>
            <a:r>
              <a:rPr lang="en-GB" sz="900" dirty="0"/>
              <a:t>    [</a:t>
            </a:r>
            <a:r>
              <a:rPr lang="en-GB" sz="900" dirty="0" err="1"/>
              <a:t>EventEnqueuedUtcTime</a:t>
            </a:r>
            <a:r>
              <a:rPr lang="en-GB" sz="900" dirty="0"/>
              <a:t>] datetime2(7), </a:t>
            </a:r>
          </a:p>
          <a:p>
            <a:r>
              <a:rPr lang="en-GB" sz="900" dirty="0"/>
              <a:t>    [</a:t>
            </a:r>
            <a:r>
              <a:rPr lang="en-GB" sz="900" dirty="0" err="1"/>
              <a:t>KeyPhrase</a:t>
            </a:r>
            <a:r>
              <a:rPr lang="en-GB" sz="900" dirty="0"/>
              <a:t>] </a:t>
            </a:r>
            <a:r>
              <a:rPr lang="en-GB" sz="900" dirty="0" err="1"/>
              <a:t>nvarchar</a:t>
            </a:r>
            <a:r>
              <a:rPr lang="en-GB" sz="900" dirty="0"/>
              <a:t>(4000)</a:t>
            </a:r>
          </a:p>
          <a:p>
            <a:r>
              <a:rPr lang="en-GB" sz="900" dirty="0"/>
              <a:t>)</a:t>
            </a:r>
          </a:p>
          <a:p>
            <a:r>
              <a:rPr lang="en-GB" sz="900" dirty="0"/>
              <a:t>WITH (CLUSTERED COLUMNSTORE INDEX, DISTRIBUTION = HASH([id]));</a:t>
            </a:r>
          </a:p>
        </p:txBody>
      </p:sp>
      <p:pic>
        <p:nvPicPr>
          <p:cNvPr id="7" name="Picture 6"/>
          <p:cNvPicPr>
            <a:picLocks noChangeAspect="1"/>
          </p:cNvPicPr>
          <p:nvPr/>
        </p:nvPicPr>
        <p:blipFill>
          <a:blip r:embed="rId2"/>
          <a:stretch>
            <a:fillRect/>
          </a:stretch>
        </p:blipFill>
        <p:spPr>
          <a:xfrm>
            <a:off x="5120969" y="1264150"/>
            <a:ext cx="4781550" cy="3886200"/>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(1/7)</a:t>
            </a:r>
            <a:endParaRPr lang="en-GB"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5201424"/>
          </a:xfrm>
        </p:spPr>
        <p:txBody>
          <a:bodyPr/>
          <a:lstStyle/>
          <a:p>
            <a:pPr marL="0" indent="0">
              <a:buNone/>
            </a:pPr>
            <a:r>
              <a:rPr lang="en-US" i="1" dirty="0"/>
              <a:t>We create a Data Factory pipeline to orchestrate data movement and transformation (using U-SQL jobs).</a:t>
            </a:r>
          </a:p>
          <a:p>
            <a:r>
              <a:rPr lang="en-US" dirty="0"/>
              <a:t>Go to New, search for “Data Factory”, click Data Factory, Create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Select a location</a:t>
            </a:r>
            <a:r>
              <a:rPr lang="en-GB" dirty="0"/>
              <a:t>. Note that the region does not need to match the region where your data is located.</a:t>
            </a:r>
            <a:endParaRPr lang="en-US" dirty="0">
              <a:sym typeface="Wingdings" panose="05000000000000000000" pitchFamily="2" charset="2"/>
            </a:endParaRPr>
          </a:p>
          <a:p>
            <a:r>
              <a:rPr lang="en-US" dirty="0">
                <a:sym typeface="Wingdings" panose="05000000000000000000" pitchFamily="2" charset="2"/>
              </a:rPr>
              <a:t>Click Create.</a:t>
            </a:r>
            <a:endParaRPr lang="en-GB"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(2/7)</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sym typeface="Wingdings" panose="05000000000000000000" pitchFamily="2" charset="2"/>
              </a:rPr>
              <a:t>In Visual Studio</a:t>
            </a:r>
          </a:p>
          <a:p>
            <a:r>
              <a:rPr lang="en-US" dirty="0">
                <a:sym typeface="Wingdings" panose="05000000000000000000" pitchFamily="2" charset="2"/>
              </a:rPr>
              <a:t>Go to File  New  Project</a:t>
            </a:r>
          </a:p>
          <a:p>
            <a:r>
              <a:rPr lang="en-US" dirty="0">
                <a:sym typeface="Wingdings" panose="05000000000000000000" pitchFamily="2" charset="2"/>
              </a:rPr>
              <a:t>Select Data Factory  Empty Data Factory Project</a:t>
            </a:r>
          </a:p>
          <a:p>
            <a:r>
              <a:rPr lang="en-US" dirty="0">
                <a:sym typeface="Wingdings" panose="05000000000000000000" pitchFamily="2" charset="2"/>
              </a:rPr>
              <a:t>Select a name and location for your solution files</a:t>
            </a:r>
          </a:p>
          <a:p>
            <a:r>
              <a:rPr lang="en-US" dirty="0">
                <a:sym typeface="Wingdings" panose="05000000000000000000" pitchFamily="2" charset="2"/>
              </a:rPr>
              <a:t>Click OK</a:t>
            </a:r>
            <a:endParaRPr lang="en-GB"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(3/7)</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In the Solution Explorer view, right-click on your project, then Add </a:t>
            </a:r>
            <a:r>
              <a:rPr lang="en-US" dirty="0">
                <a:sym typeface="Wingdings" panose="05000000000000000000" pitchFamily="2" charset="2"/>
              </a:rPr>
              <a:t> Existing Item…</a:t>
            </a:r>
          </a:p>
          <a:p>
            <a:r>
              <a:rPr lang="en-US" dirty="0">
                <a:sym typeface="Wingdings" panose="05000000000000000000" pitchFamily="2" charset="2"/>
              </a:rPr>
              <a:t>Add all files from the Resources\</a:t>
            </a:r>
            <a:r>
              <a:rPr lang="en-US" dirty="0" err="1">
                <a:sym typeface="Wingdings" panose="05000000000000000000" pitchFamily="2" charset="2"/>
              </a:rPr>
              <a:t>ProcessBotTextDataFactory</a:t>
            </a:r>
            <a:r>
              <a:rPr lang="en-US"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(4/7)</a:t>
            </a:r>
            <a:endParaRPr lang="en-GB"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19866564"/>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a:t>
                      </a:r>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a:t>
                      </a:r>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a:t>
                      </a:r>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a:t>
                      </a:r>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(5/7)</a:t>
            </a:r>
            <a:endParaRPr lang="en-GB" dirty="0"/>
          </a:p>
        </p:txBody>
      </p:sp>
      <p:sp>
        <p:nvSpPr>
          <p:cNvPr id="4" name="Content Placeholder 3"/>
          <p:cNvSpPr>
            <a:spLocks noGrp="1"/>
          </p:cNvSpPr>
          <p:nvPr>
            <p:ph sz="quarter" idx="11"/>
          </p:nvPr>
        </p:nvSpPr>
        <p:spPr>
          <a:xfrm>
            <a:off x="183263" y="1394165"/>
            <a:ext cx="3566121" cy="5016758"/>
          </a:xfrm>
        </p:spPr>
        <p:txBody>
          <a:bodyPr/>
          <a:lstStyle/>
          <a:p>
            <a:r>
              <a:rPr lang="en-US" dirty="0"/>
              <a:t>From the Solution Explorer view, open the file </a:t>
            </a:r>
            <a:r>
              <a:rPr lang="en-US" sz="1600" dirty="0" err="1"/>
              <a:t>ProcessBotTextPipeline.json</a:t>
            </a:r>
            <a:endParaRPr lang="en-US" sz="1600" dirty="0"/>
          </a:p>
          <a:p>
            <a:r>
              <a:rPr lang="en-US" dirty="0"/>
              <a:t>Change the placeholder $</a:t>
            </a:r>
            <a:r>
              <a:rPr lang="en-US" dirty="0" err="1"/>
              <a:t>startDate</a:t>
            </a:r>
            <a:r>
              <a:rPr lang="en-US" dirty="0"/>
              <a:t> in the file with today’s date in ISO 8601 format, e.g.</a:t>
            </a:r>
            <a:br>
              <a:rPr lang="en-US" dirty="0"/>
            </a:br>
            <a:r>
              <a:rPr lang="en-US" dirty="0">
                <a:latin typeface="Lucida Console" panose="020B0609040504020204" pitchFamily="49" charset="0"/>
              </a:rPr>
              <a:t>2017-01-20</a:t>
            </a:r>
            <a:br>
              <a:rPr lang="en-US" dirty="0">
                <a:latin typeface="Lucida Console" panose="020B0609040504020204" pitchFamily="49" charset="0"/>
              </a:rPr>
            </a:br>
            <a:r>
              <a:rPr lang="en-US" dirty="0"/>
              <a:t>This will allow the pipeline to run immediately over the data collected yesterday. (If you enter today’s date, the pipeline will only run the next night at midnight).</a:t>
            </a:r>
          </a:p>
          <a:p>
            <a:r>
              <a:rPr lang="en-US" dirty="0"/>
              <a:t>Save the file.</a:t>
            </a:r>
            <a:endParaRPr lang="en-GB" sz="14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(6/7)</a:t>
            </a:r>
            <a:endParaRPr lang="en-GB" dirty="0"/>
          </a:p>
        </p:txBody>
      </p:sp>
      <p:sp>
        <p:nvSpPr>
          <p:cNvPr id="4" name="Content Placeholder 3"/>
          <p:cNvSpPr>
            <a:spLocks noGrp="1"/>
          </p:cNvSpPr>
          <p:nvPr>
            <p:ph sz="quarter" idx="11"/>
          </p:nvPr>
        </p:nvSpPr>
        <p:spPr>
          <a:xfrm>
            <a:off x="183263" y="1394165"/>
            <a:ext cx="3566121" cy="5232202"/>
          </a:xfrm>
        </p:spPr>
        <p:txBody>
          <a:bodyPr/>
          <a:lstStyle/>
          <a:p>
            <a:r>
              <a:rPr lang="en-GB" i="1" dirty="0"/>
              <a:t>Note that the scheduler is set to start activities at the </a:t>
            </a:r>
            <a:r>
              <a:rPr lang="en-GB" i="1" dirty="0" err="1"/>
              <a:t>StartOfInterval</a:t>
            </a:r>
            <a:r>
              <a:rPr lang="en-GB" i="1" dirty="0"/>
              <a:t>. That means the Data Factory will process the data for a given day at the beginning of the day. This is for the purpose of this workshop, so that the slice for today starts immediately.</a:t>
            </a:r>
          </a:p>
          <a:p>
            <a:r>
              <a:rPr lang="en-US" i="1" dirty="0"/>
              <a:t>If you want the pipeline to process daily data in the future, change style to </a:t>
            </a:r>
            <a:r>
              <a:rPr lang="en-US" i="1" dirty="0" err="1"/>
              <a:t>EndOfInterval</a:t>
            </a:r>
            <a:r>
              <a:rPr lang="en-US" i="1" dirty="0"/>
              <a:t> in the Pipeline and all Dataset definitions, and publish the pipeline again.</a:t>
            </a:r>
            <a:endParaRPr lang="en-GB"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(7/7)</a:t>
            </a:r>
            <a:endParaRPr lang="en-GB" dirty="0"/>
          </a:p>
        </p:txBody>
      </p:sp>
      <p:sp>
        <p:nvSpPr>
          <p:cNvPr id="4" name="Content Placeholder 3"/>
          <p:cNvSpPr>
            <a:spLocks noGrp="1"/>
          </p:cNvSpPr>
          <p:nvPr>
            <p:ph sz="quarter" idx="11"/>
          </p:nvPr>
        </p:nvSpPr>
        <p:spPr>
          <a:xfrm>
            <a:off x="183263" y="1394165"/>
            <a:ext cx="3566121" cy="4585871"/>
          </a:xfrm>
        </p:spPr>
        <p:txBody>
          <a:bodyPr/>
          <a:lstStyle/>
          <a:p>
            <a:r>
              <a:rPr lang="en-US" dirty="0"/>
              <a:t>In the Solution Explorer view, right-click on your project, then Publish…</a:t>
            </a:r>
          </a:p>
          <a:p>
            <a:r>
              <a:rPr lang="en-US" dirty="0"/>
              <a:t>Select Create New Data Factory</a:t>
            </a:r>
          </a:p>
          <a:p>
            <a:r>
              <a:rPr lang="en-US" dirty="0"/>
              <a:t>Enter a name</a:t>
            </a:r>
          </a:p>
          <a:p>
            <a:r>
              <a:rPr lang="en-US" dirty="0"/>
              <a:t>Select your resource group</a:t>
            </a:r>
            <a:r>
              <a:rPr lang="en-GB" dirty="0"/>
              <a:t> and a region. Note that the region does not need to match the region where your data is located.</a:t>
            </a:r>
          </a:p>
          <a:p>
            <a:r>
              <a:rPr lang="en-US" dirty="0"/>
              <a:t>C</a:t>
            </a:r>
            <a:r>
              <a:rPr lang="en-GB" dirty="0"/>
              <a:t>lick Next multiple times until the wizard completes, then Finish.</a:t>
            </a:r>
            <a:endParaRPr lang="en-US"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969770"/>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View dashboard combining reports</a:t>
            </a:r>
            <a:endParaRPr lang="en-GB"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5084469"/>
          </a:xfrm>
        </p:spPr>
        <p:txBody>
          <a:bodyPr/>
          <a:lstStyle/>
          <a:p>
            <a:pPr marL="0" indent="0">
              <a:buNone/>
            </a:pPr>
            <a:r>
              <a:rPr lang="en-US" sz="1600" i="1" dirty="0"/>
              <a:t>We set up a near-real-time alert in case sentiment decreases below a certain threshold.</a:t>
            </a:r>
          </a:p>
          <a:p>
            <a:r>
              <a:rPr lang="en-US" sz="1600" dirty="0"/>
              <a:t>Run the simulator again to make sure there is data for the last 10 minutes</a:t>
            </a:r>
          </a:p>
          <a:p>
            <a:r>
              <a:rPr lang="en-US" sz="1600" dirty="0"/>
              <a:t>In the box “Ask a question about your data”, type the text </a:t>
            </a:r>
            <a:r>
              <a:rPr lang="en-US" sz="1600" dirty="0">
                <a:latin typeface="Lucida Console" panose="020B0609040504020204" pitchFamily="49" charset="0"/>
              </a:rPr>
              <a:t>average of score over last 10 minutes as gauge</a:t>
            </a:r>
          </a:p>
          <a:p>
            <a:r>
              <a:rPr lang="en-US" sz="1600" dirty="0"/>
              <a:t>The max value of the gauge will by default be the current value *2. Use the visualization controls to set the range to 0 – 1</a:t>
            </a:r>
          </a:p>
          <a:p>
            <a:r>
              <a:rPr lang="en-US" sz="1600" dirty="0"/>
              <a:t>Change the Title of the visual to </a:t>
            </a:r>
            <a:r>
              <a:rPr lang="en-US" sz="1600" dirty="0">
                <a:latin typeface="Lucida Console" panose="020B0609040504020204" pitchFamily="49" charset="0"/>
              </a:rPr>
              <a:t>Sentiment score over last 10 minutes</a:t>
            </a:r>
            <a:endParaRPr lang="en-US" sz="1600" dirty="0"/>
          </a:p>
          <a:p>
            <a:r>
              <a:rPr lang="en-US" sz="16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Proposed solution overview</a:t>
            </a:r>
          </a:p>
        </p:txBody>
      </p:sp>
      <p:pic>
        <p:nvPicPr>
          <p:cNvPr id="8" name="Picture 7"/>
          <p:cNvPicPr>
            <a:picLocks noChangeAspect="1"/>
          </p:cNvPicPr>
          <p:nvPr/>
        </p:nvPicPr>
        <p:blipFill>
          <a:blip r:embed="rId3"/>
          <a:stretch>
            <a:fillRect/>
          </a:stretch>
        </p:blipFill>
        <p:spPr>
          <a:xfrm>
            <a:off x="3761009" y="1608651"/>
            <a:ext cx="780290" cy="780290"/>
          </a:xfrm>
          <a:prstGeom prst="rect">
            <a:avLst/>
          </a:prstGeom>
        </p:spPr>
      </p:pic>
      <p:pic>
        <p:nvPicPr>
          <p:cNvPr id="9" name="Picture 8"/>
          <p:cNvPicPr>
            <a:picLocks noChangeAspect="1"/>
          </p:cNvPicPr>
          <p:nvPr/>
        </p:nvPicPr>
        <p:blipFill>
          <a:blip r:embed="rId4"/>
          <a:stretch>
            <a:fillRect/>
          </a:stretch>
        </p:blipFill>
        <p:spPr>
          <a:xfrm>
            <a:off x="5465044" y="1608651"/>
            <a:ext cx="780290" cy="780290"/>
          </a:xfrm>
          <a:prstGeom prst="rect">
            <a:avLst/>
          </a:prstGeom>
        </p:spPr>
      </p:pic>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pic>
        <p:nvPicPr>
          <p:cNvPr id="15" name="Picture 14"/>
          <p:cNvPicPr>
            <a:picLocks noChangeAspect="1"/>
          </p:cNvPicPr>
          <p:nvPr/>
        </p:nvPicPr>
        <p:blipFill>
          <a:blip r:embed="rId8"/>
          <a:stretch>
            <a:fillRect/>
          </a:stretch>
        </p:blipFill>
        <p:spPr>
          <a:xfrm>
            <a:off x="7276276" y="3494488"/>
            <a:ext cx="780290" cy="780290"/>
          </a:xfrm>
          <a:prstGeom prst="rect">
            <a:avLst/>
          </a:prstGeom>
        </p:spPr>
      </p:pic>
      <p:pic>
        <p:nvPicPr>
          <p:cNvPr id="16" name="Picture 15"/>
          <p:cNvPicPr>
            <a:picLocks noChangeAspect="1"/>
          </p:cNvPicPr>
          <p:nvPr/>
        </p:nvPicPr>
        <p:blipFill>
          <a:blip r:embed="rId9"/>
          <a:stretch>
            <a:fillRect/>
          </a:stretch>
        </p:blipFill>
        <p:spPr>
          <a:xfrm>
            <a:off x="5458932" y="5495650"/>
            <a:ext cx="780290" cy="780290"/>
          </a:xfrm>
          <a:prstGeom prst="rect">
            <a:avLst/>
          </a:prstGeom>
        </p:spPr>
      </p:pic>
      <p:pic>
        <p:nvPicPr>
          <p:cNvPr id="17" name="Picture 16"/>
          <p:cNvPicPr>
            <a:picLocks noChangeAspect="1"/>
          </p:cNvPicPr>
          <p:nvPr/>
        </p:nvPicPr>
        <p:blipFill>
          <a:blip r:embed="rId10"/>
          <a:stretch>
            <a:fillRect/>
          </a:stretch>
        </p:blipFill>
        <p:spPr>
          <a:xfrm>
            <a:off x="10577144" y="3494488"/>
            <a:ext cx="780290" cy="780290"/>
          </a:xfrm>
          <a:prstGeom prst="rect">
            <a:avLst/>
          </a:prstGeom>
        </p:spPr>
      </p:pic>
      <p:pic>
        <p:nvPicPr>
          <p:cNvPr id="18" name="Picture 17"/>
          <p:cNvPicPr>
            <a:picLocks noChangeAspect="1"/>
          </p:cNvPicPr>
          <p:nvPr/>
        </p:nvPicPr>
        <p:blipFill>
          <a:blip r:embed="rId9"/>
          <a:stretch>
            <a:fillRect/>
          </a:stretch>
        </p:blipFill>
        <p:spPr>
          <a:xfrm>
            <a:off x="2042870" y="3494488"/>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6064" y="1608196"/>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2"/>
          <a:stretch>
            <a:fillRect/>
          </a:stretch>
        </p:blipFill>
        <p:spPr>
          <a:xfrm>
            <a:off x="3728045" y="3494488"/>
            <a:ext cx="780290" cy="780290"/>
          </a:xfrm>
          <a:prstGeom prst="rect">
            <a:avLst/>
          </a:prstGeom>
        </p:spPr>
      </p:pic>
      <p:pic>
        <p:nvPicPr>
          <p:cNvPr id="23" name="Picture 22"/>
          <p:cNvPicPr>
            <a:picLocks noChangeAspect="1"/>
          </p:cNvPicPr>
          <p:nvPr/>
        </p:nvPicPr>
        <p:blipFill>
          <a:blip r:embed="rId12"/>
          <a:stretch>
            <a:fillRect/>
          </a:stretch>
        </p:blipFill>
        <p:spPr>
          <a:xfrm>
            <a:off x="5458932" y="3494488"/>
            <a:ext cx="780290" cy="780290"/>
          </a:xfrm>
          <a:prstGeom prst="rect">
            <a:avLst/>
          </a:prstGeom>
        </p:spPr>
      </p:pic>
      <p:pic>
        <p:nvPicPr>
          <p:cNvPr id="22" name="Picture 21"/>
          <p:cNvPicPr>
            <a:picLocks noChangeAspect="1"/>
          </p:cNvPicPr>
          <p:nvPr/>
        </p:nvPicPr>
        <p:blipFill>
          <a:blip r:embed="rId13"/>
          <a:stretch>
            <a:fillRect/>
          </a:stretch>
        </p:blipFill>
        <p:spPr>
          <a:xfrm>
            <a:off x="7276276" y="5495650"/>
            <a:ext cx="780290" cy="780290"/>
          </a:xfrm>
          <a:prstGeom prst="rect">
            <a:avLst/>
          </a:prstGeom>
        </p:spPr>
      </p:pic>
      <p:sp>
        <p:nvSpPr>
          <p:cNvPr id="29" name="Arrow: Right 28"/>
          <p:cNvSpPr/>
          <p:nvPr/>
        </p:nvSpPr>
        <p:spPr bwMode="auto">
          <a:xfrm>
            <a:off x="3161978"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09247"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7529262"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6492661"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2953569"/>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1"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48" name="TextBox 2047"/>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7029301"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sp>
        <p:nvSpPr>
          <p:cNvPr id="53" name="TextBox 52"/>
          <p:cNvSpPr txBox="1"/>
          <p:nvPr/>
        </p:nvSpPr>
        <p:spPr>
          <a:xfrm>
            <a:off x="8516235"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37119"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342697"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62713"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58" name="TextBox 57"/>
          <p:cNvSpPr txBox="1"/>
          <p:nvPr/>
        </p:nvSpPr>
        <p:spPr>
          <a:xfrm>
            <a:off x="6762713" y="640927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sp>
        <p:nvSpPr>
          <p:cNvPr id="59" name="TextBox 58"/>
          <p:cNvSpPr txBox="1"/>
          <p:nvPr/>
        </p:nvSpPr>
        <p:spPr>
          <a:xfrm>
            <a:off x="4733205" y="6422399"/>
            <a:ext cx="211116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ML</a:t>
            </a:r>
            <a:endParaRPr lang="en-US" sz="1400" dirty="0" err="1">
              <a:gradFill>
                <a:gsLst>
                  <a:gs pos="2917">
                    <a:schemeClr val="tx1"/>
                  </a:gs>
                  <a:gs pos="30000">
                    <a:schemeClr val="tx1"/>
                  </a:gs>
                </a:gsLst>
                <a:lin ang="5400000" scaled="0"/>
              </a:gradFill>
            </a:endParaRPr>
          </a:p>
        </p:txBody>
      </p:sp>
      <p:sp>
        <p:nvSpPr>
          <p:cNvPr id="60" name="TextBox 59"/>
          <p:cNvSpPr txBox="1"/>
          <p:nvPr/>
        </p:nvSpPr>
        <p:spPr>
          <a:xfrm>
            <a:off x="1491600" y="4435210"/>
            <a:ext cx="2111160"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web service</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864028"/>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14"/>
          <a:stretch>
            <a:fillRect/>
          </a:stretch>
        </p:blipFill>
        <p:spPr>
          <a:xfrm>
            <a:off x="10645797" y="5566027"/>
            <a:ext cx="780290" cy="780290"/>
          </a:xfrm>
          <a:prstGeom prst="rect">
            <a:avLst/>
          </a:prstGeom>
        </p:spPr>
      </p:pic>
      <p:sp>
        <p:nvSpPr>
          <p:cNvPr id="75" name="Arrow: Left-Right 74"/>
          <p:cNvSpPr/>
          <p:nvPr/>
        </p:nvSpPr>
        <p:spPr bwMode="auto">
          <a:xfrm rot="5400000">
            <a:off x="2241172" y="2953569"/>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369753" y="3905417"/>
            <a:ext cx="977945" cy="3151388"/>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264614" y="6054218"/>
            <a:ext cx="290283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as </a:t>
            </a:r>
            <a:r>
              <a:rPr lang="en-US" i="1">
                <a:solidFill>
                  <a:schemeClr val="accent4">
                    <a:lumMod val="60000"/>
                    <a:lumOff val="40000"/>
                  </a:schemeClr>
                </a:solidFill>
              </a:rPr>
              <a:t>web service</a:t>
            </a:r>
            <a:endParaRPr lang="en-US" i="1" dirty="0" err="1">
              <a:solidFill>
                <a:schemeClr val="accent4">
                  <a:lumMod val="60000"/>
                  <a:lumOff val="40000"/>
                </a:schemeClr>
              </a:solidFill>
            </a:endParaRPr>
          </a:p>
        </p:txBody>
      </p:sp>
      <p:sp>
        <p:nvSpPr>
          <p:cNvPr id="79" name="TextBox 78"/>
          <p:cNvSpPr txBox="1"/>
          <p:nvPr/>
        </p:nvSpPr>
        <p:spPr>
          <a:xfrm>
            <a:off x="2753592" y="2857189"/>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a:t>
            </a:r>
            <a:r>
              <a:rPr lang="en-US" i="1">
                <a:solidFill>
                  <a:schemeClr val="accent4">
                    <a:lumMod val="60000"/>
                    <a:lumOff val="40000"/>
                  </a:schemeClr>
                </a:solidFill>
              </a:rPr>
              <a:t>best offer</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5"/>
          <a:stretch>
            <a:fillRect/>
          </a:stretch>
        </p:blipFill>
        <p:spPr>
          <a:xfrm>
            <a:off x="352029" y="1608651"/>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76689"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0557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a:t>
            </a:r>
            <a:r>
              <a:rPr lang="en-US" sz="2800" dirty="0" err="1"/>
              <a:t>keyphrase</a:t>
            </a:r>
            <a:r>
              <a:rPr lang="en-US" sz="2800" dirty="0"/>
              <a:t>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pPr marL="457200" indent="-457200">
              <a:buFont typeface="+mj-lt"/>
              <a:buAutoNum type="arabicPeriod"/>
            </a:pPr>
            <a:r>
              <a:rPr lang="en-US" sz="2400" dirty="0"/>
              <a:t>Since Logic apps don’t have a connector to Event hubs yet, an Azure function is used to relay messages in between.</a:t>
            </a:r>
          </a:p>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Hackathon</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212850"/>
            <a:ext cx="11887200" cy="4887492"/>
          </a:xfrm>
        </p:spPr>
        <p:txBody>
          <a:bodyPr/>
          <a:lstStyle/>
          <a:p>
            <a:r>
              <a:rPr lang="en-US" sz="3200" dirty="0"/>
              <a:t>The hackathon can be run in two modes:</a:t>
            </a:r>
          </a:p>
          <a:p>
            <a:pPr marL="285750" indent="-285750">
              <a:buFont typeface="Arial" panose="020B0604020202020204" pitchFamily="34" charset="0"/>
              <a:buChar char="•"/>
            </a:pPr>
            <a:r>
              <a:rPr lang="en-US" sz="3200" b="1" u="sng" dirty="0"/>
              <a:t>Manually</a:t>
            </a:r>
            <a:r>
              <a:rPr lang="en-US" sz="3200" dirty="0"/>
              <a:t> on the Azure Portal </a:t>
            </a:r>
          </a:p>
          <a:p>
            <a:pPr marL="514350" lvl="2" indent="-285750">
              <a:buFont typeface="Arial" panose="020B0604020202020204" pitchFamily="34" charset="0"/>
              <a:buChar char="•"/>
            </a:pPr>
            <a:r>
              <a:rPr lang="en-US" sz="2400" dirty="0"/>
              <a:t>Follow the instructions in the following pages.</a:t>
            </a:r>
          </a:p>
          <a:p>
            <a:pPr marL="514350" lvl="2" indent="-285750">
              <a:buFont typeface="Arial" panose="020B0604020202020204" pitchFamily="34" charset="0"/>
              <a:buChar char="•"/>
            </a:pPr>
            <a:r>
              <a:rPr lang="en-US" sz="2400" dirty="0"/>
              <a:t>This is recommended if you are relatively new to Azure or Cortana Intelligence Suite.</a:t>
            </a:r>
          </a:p>
          <a:p>
            <a:pPr marL="285750" indent="-285750">
              <a:buFont typeface="Arial" panose="020B0604020202020204" pitchFamily="34" charset="0"/>
              <a:buChar char="•"/>
            </a:pPr>
            <a:r>
              <a:rPr lang="en-US" sz="3200" dirty="0"/>
              <a:t>Using PowerShell to run most of the steps </a:t>
            </a:r>
            <a:r>
              <a:rPr lang="en-US" sz="3200" b="1" u="sng" dirty="0"/>
              <a:t>automatically</a:t>
            </a:r>
            <a:r>
              <a:rPr lang="en-US" sz="3200" dirty="0"/>
              <a:t> (such as creation and configuration of resources). Some steps are manual, the scripts will guide you with the necessary steps.</a:t>
            </a:r>
          </a:p>
          <a:p>
            <a:pPr marL="514350" lvl="2" indent="-285750">
              <a:buFont typeface="Arial" panose="020B0604020202020204" pitchFamily="34" charset="0"/>
              <a:buChar char="•"/>
            </a:pPr>
            <a:r>
              <a:rPr lang="en-US" sz="2400" dirty="0"/>
              <a:t>Execute the scripts in the Scripts directory line-by-line in PowerShell ISE, in the alphanumeric order.</a:t>
            </a:r>
          </a:p>
          <a:p>
            <a:pPr marL="514350" lvl="2" indent="-285750">
              <a:buFont typeface="Arial" panose="020B0604020202020204" pitchFamily="34" charset="0"/>
              <a:buChar char="•"/>
            </a:pPr>
            <a:r>
              <a:rPr lang="en-US" sz="2400" dirty="0"/>
              <a:t>This can save time for more experienced users.</a:t>
            </a:r>
            <a:endParaRPr lang="en-GB" sz="2400" dirty="0"/>
          </a:p>
        </p:txBody>
      </p:sp>
    </p:spTree>
    <p:extLst>
      <p:ext uri="{BB962C8B-B14F-4D97-AF65-F5344CB8AC3E}">
        <p14:creationId xmlns:p14="http://schemas.microsoft.com/office/powerpoint/2010/main" val="801081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Screenshots guide</a:t>
            </a:r>
            <a:endParaRPr lang="en-GB" i="1" dirty="0"/>
          </a:p>
        </p:txBody>
      </p:sp>
      <p:sp>
        <p:nvSpPr>
          <p:cNvPr id="3" name="Text Placeholder 2"/>
          <p:cNvSpPr>
            <a:spLocks noGrp="1"/>
          </p:cNvSpPr>
          <p:nvPr>
            <p:ph type="body" sz="quarter" idx="10"/>
          </p:nvPr>
        </p:nvSpPr>
        <p:spPr>
          <a:xfrm>
            <a:off x="274638" y="1212850"/>
            <a:ext cx="11887200" cy="4555093"/>
          </a:xfrm>
        </p:spPr>
        <p:txBody>
          <a:bodyPr/>
          <a:lstStyle/>
          <a:p>
            <a:pPr marL="571500" indent="-571500">
              <a:buFont typeface="Arial" panose="020B0604020202020204" pitchFamily="34" charset="0"/>
              <a:buChar char="•"/>
            </a:pPr>
            <a:r>
              <a:rPr lang="en-US" dirty="0"/>
              <a:t>Internet Explorer 11 (Edge is not compatible with PPT Insert -&gt; Screenshot)</a:t>
            </a:r>
          </a:p>
          <a:p>
            <a:pPr marL="571500" indent="-571500">
              <a:buFont typeface="Arial" panose="020B0604020202020204" pitchFamily="34" charset="0"/>
              <a:buChar char="•"/>
            </a:pPr>
            <a:r>
              <a:rPr lang="en-US" dirty="0"/>
              <a:t>Zoom 150%</a:t>
            </a:r>
          </a:p>
          <a:p>
            <a:pPr marL="571500" indent="-571500">
              <a:buFont typeface="Arial" panose="020B0604020202020204" pitchFamily="34" charset="0"/>
              <a:buChar char="•"/>
            </a:pPr>
            <a:r>
              <a:rPr lang="en-US" dirty="0"/>
              <a:t>No toolbars</a:t>
            </a:r>
          </a:p>
          <a:p>
            <a:pPr marL="571500" indent="-571500">
              <a:buFont typeface="Arial" panose="020B0604020202020204" pitchFamily="34" charset="0"/>
              <a:buChar char="•"/>
            </a:pPr>
            <a:r>
              <a:rPr lang="en-US" dirty="0"/>
              <a:t>Window size: F12 (Developer tools) -&gt;Console -&gt; </a:t>
            </a:r>
            <a:r>
              <a:rPr lang="en-US" dirty="0" err="1">
                <a:latin typeface="Lucida Console" panose="020B0609040504020204" pitchFamily="49" charset="0"/>
              </a:rPr>
              <a:t>window.resizeTo</a:t>
            </a:r>
            <a:r>
              <a:rPr lang="en-US" dirty="0">
                <a:latin typeface="Lucida Console" panose="020B0609040504020204" pitchFamily="49" charset="0"/>
              </a:rPr>
              <a:t>(780,640)</a:t>
            </a:r>
          </a:p>
          <a:p>
            <a:pPr marL="571500" indent="-571500">
              <a:buFont typeface="Arial" panose="020B0604020202020204" pitchFamily="34" charset="0"/>
              <a:buChar char="•"/>
            </a:pPr>
            <a:r>
              <a:rPr lang="en-US" dirty="0"/>
              <a:t>Insert screenshots via PPT Insert -&gt; Screenshot</a:t>
            </a:r>
          </a:p>
        </p:txBody>
      </p:sp>
    </p:spTree>
    <p:extLst>
      <p:ext uri="{BB962C8B-B14F-4D97-AF65-F5344CB8AC3E}">
        <p14:creationId xmlns:p14="http://schemas.microsoft.com/office/powerpoint/2010/main" val="12856405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Log into Azure portal</a:t>
            </a:r>
            <a:endParaRPr lang="de-CH" dirty="0"/>
          </a:p>
        </p:txBody>
      </p:sp>
      <p:sp>
        <p:nvSpPr>
          <p:cNvPr id="4" name="Content Placeholder 3"/>
          <p:cNvSpPr>
            <a:spLocks noGrp="1"/>
          </p:cNvSpPr>
          <p:nvPr>
            <p:ph sz="quarter" idx="11"/>
          </p:nvPr>
        </p:nvSpPr>
        <p:spPr>
          <a:xfrm>
            <a:off x="183263" y="1394165"/>
            <a:ext cx="3566121" cy="1354217"/>
          </a:xfrm>
        </p:spPr>
        <p:txBody>
          <a:bodyPr/>
          <a:lstStyle/>
          <a:p>
            <a:r>
              <a:rPr lang="en-US" dirty="0"/>
              <a:t>Navigate to </a:t>
            </a:r>
            <a:r>
              <a:rPr lang="en-US" dirty="0">
                <a:hlinkClick r:id="rId2"/>
              </a:rPr>
              <a:t>https://portal.azure.com</a:t>
            </a:r>
            <a:endParaRPr lang="en-US" dirty="0"/>
          </a:p>
          <a:p>
            <a:r>
              <a:rPr lang="en-US" dirty="0"/>
              <a:t>If needed, log in with your Azure credentials</a:t>
            </a:r>
            <a:endParaRPr lang="de-CH" dirty="0"/>
          </a:p>
        </p:txBody>
      </p:sp>
      <p:pic>
        <p:nvPicPr>
          <p:cNvPr id="7" name="Picture Placeholder 6" descr="Dashboard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30124881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resource group</a:t>
            </a:r>
          </a:p>
        </p:txBody>
      </p:sp>
      <p:pic>
        <p:nvPicPr>
          <p:cNvPr id="14" name="Picture Placeholder 13" descr="Resource group - Microsoft Azure - Internet Explorer">
            <a:hlinkClick r:id="rId3"/>
          </p:cNvPr>
          <p:cNvPicPr>
            <a:picLocks noGrp="1" noChangeAspect="1"/>
          </p:cNvPicPr>
          <p:nvPr>
            <p:ph type="pic" sz="quarter" idx="10"/>
          </p:nvPr>
        </p:nvPicPr>
        <p:blipFill>
          <a:blip r:embed="rId4"/>
          <a:srcRect l="554" r="554"/>
          <a:stretch>
            <a:fillRect/>
          </a:stretch>
        </p:blipFill>
        <p:spPr/>
      </p:pic>
      <p:sp>
        <p:nvSpPr>
          <p:cNvPr id="10" name="Content Placeholder 9"/>
          <p:cNvSpPr>
            <a:spLocks noGrp="1"/>
          </p:cNvSpPr>
          <p:nvPr>
            <p:ph sz="quarter" idx="11"/>
          </p:nvPr>
        </p:nvSpPr>
        <p:spPr>
          <a:xfrm>
            <a:off x="183263" y="1394165"/>
            <a:ext cx="3566121" cy="5416868"/>
          </a:xfrm>
        </p:spPr>
        <p:txBody>
          <a:bodyPr/>
          <a:lstStyle/>
          <a:p>
            <a:pPr marL="0" indent="0">
              <a:buNone/>
            </a:pPr>
            <a:r>
              <a:rPr lang="en-US" i="1" dirty="0"/>
              <a:t>We create a resource group as a holder for the various resources we will create in this hackathon. We will create all resources in this resource group.</a:t>
            </a:r>
          </a:p>
          <a:p>
            <a:r>
              <a:rPr lang="en-US" dirty="0"/>
              <a:t>Go to Resource groups </a:t>
            </a:r>
            <a:r>
              <a:rPr lang="en-US" dirty="0">
                <a:sym typeface="Wingdings" panose="05000000000000000000" pitchFamily="2" charset="2"/>
              </a:rPr>
              <a:t></a:t>
            </a:r>
            <a:r>
              <a:rPr lang="en-US" dirty="0"/>
              <a:t> Add</a:t>
            </a:r>
          </a:p>
          <a:p>
            <a:r>
              <a:rPr lang="en-US" dirty="0"/>
              <a:t>Enter name </a:t>
            </a:r>
            <a:r>
              <a:rPr lang="en-US" dirty="0" err="1">
                <a:latin typeface="Lucida Console" panose="020B0609040504020204" pitchFamily="49" charset="0"/>
              </a:rPr>
              <a:t>CISBot</a:t>
            </a:r>
            <a:endParaRPr lang="en-US" dirty="0">
              <a:latin typeface="Lucida Console" panose="020B0609040504020204" pitchFamily="49" charset="0"/>
            </a:endParaRPr>
          </a:p>
          <a:p>
            <a:r>
              <a:rPr lang="en-US" dirty="0"/>
              <a:t>Select a location where Data Lake is available (</a:t>
            </a:r>
            <a:r>
              <a:rPr lang="en-US" dirty="0">
                <a:hlinkClick r:id="rId5"/>
              </a:rPr>
              <a:t>https://azure.microsoft.com/en-us/pricing/details/data-lake-store</a:t>
            </a:r>
            <a:r>
              <a:rPr lang="en-US" dirty="0"/>
              <a:t>)</a:t>
            </a:r>
          </a:p>
          <a:p>
            <a:pPr marL="0" indent="0">
              <a:buNone/>
            </a:pPr>
            <a:r>
              <a:rPr lang="en-GB" i="1" dirty="0"/>
              <a:t>At the time of writing, East US 2 is a good location for deploying the resources.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(1/4)</a:t>
            </a:r>
            <a:endParaRPr lang="en-GB" dirty="0"/>
          </a:p>
        </p:txBody>
      </p:sp>
      <p:pic>
        <p:nvPicPr>
          <p:cNvPr id="5" name="Picture Placeholder 4" descr="Create storage account - Microsoft Azure - Internet Explorer">
            <a:hlinkClick r:id="rId2"/>
          </p:cNvPr>
          <p:cNvPicPr>
            <a:picLocks noGrp="1" noChangeAspect="1"/>
          </p:cNvPicPr>
          <p:nvPr>
            <p:ph type="pic" sz="quarter" idx="10"/>
          </p:nvPr>
        </p:nvPicPr>
        <p:blipFill>
          <a:blip r:embed="rId3"/>
          <a:srcRect l="554" r="554"/>
          <a:stretch>
            <a:fillRect/>
          </a:stretch>
        </p:blipFill>
        <p:spPr/>
      </p:pic>
      <p:sp>
        <p:nvSpPr>
          <p:cNvPr id="4" name="Content Placeholder 3"/>
          <p:cNvSpPr>
            <a:spLocks noGrp="1"/>
          </p:cNvSpPr>
          <p:nvPr>
            <p:ph sz="quarter" idx="11"/>
          </p:nvPr>
        </p:nvSpPr>
        <p:spPr>
          <a:xfrm>
            <a:off x="183263" y="1394165"/>
            <a:ext cx="3566121" cy="3539430"/>
          </a:xfrm>
        </p:spPr>
        <p:txBody>
          <a:bodyPr/>
          <a:lstStyle/>
          <a:p>
            <a:pPr marL="0" indent="0">
              <a:buNone/>
            </a:pPr>
            <a:r>
              <a:rPr lang="en-US" i="1" dirty="0"/>
              <a:t>We create a storage account to store various datasets and scripts as blobs.</a:t>
            </a:r>
          </a:p>
          <a:p>
            <a:r>
              <a:rPr lang="en-US" dirty="0"/>
              <a:t>Go to New </a:t>
            </a:r>
            <a:r>
              <a:rPr lang="en-US" dirty="0">
                <a:sym typeface="Wingdings" panose="05000000000000000000" pitchFamily="2" charset="2"/>
              </a:rPr>
              <a:t></a:t>
            </a:r>
            <a:r>
              <a:rPr lang="en-US" dirty="0"/>
              <a:t> Storage </a:t>
            </a:r>
            <a:r>
              <a:rPr lang="en-US" dirty="0">
                <a:sym typeface="Wingdings" panose="05000000000000000000" pitchFamily="2" charset="2"/>
              </a:rPr>
              <a:t></a:t>
            </a:r>
            <a:r>
              <a:rPr lang="en-US" dirty="0"/>
              <a:t> Storage account</a:t>
            </a:r>
          </a:p>
          <a:p>
            <a:r>
              <a:rPr lang="en-US" dirty="0"/>
              <a:t>Enter a unique name</a:t>
            </a:r>
          </a:p>
          <a:p>
            <a:r>
              <a:rPr lang="en-US" dirty="0"/>
              <a:t>Leave other parameters to their default value</a:t>
            </a:r>
          </a:p>
          <a:p>
            <a:r>
              <a:rPr lang="en-US" dirty="0"/>
              <a:t>Select the resource group </a:t>
            </a:r>
            <a:r>
              <a:rPr lang="en-US" dirty="0" err="1"/>
              <a:t>CISBot</a:t>
            </a:r>
            <a:endParaRPr lang="en-US" dirty="0"/>
          </a:p>
          <a:p>
            <a:r>
              <a:rPr lang="en-US" dirty="0"/>
              <a:t>Click Create</a:t>
            </a:r>
            <a:endParaRPr lang="en-GB" dirty="0"/>
          </a:p>
        </p:txBody>
      </p:sp>
    </p:spTree>
    <p:extLst>
      <p:ext uri="{BB962C8B-B14F-4D97-AF65-F5344CB8AC3E}">
        <p14:creationId xmlns:p14="http://schemas.microsoft.com/office/powerpoint/2010/main" val="25888099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storage account (2/4)</a:t>
            </a:r>
            <a:endParaRPr lang="en-GB" dirty="0"/>
          </a:p>
        </p:txBody>
      </p:sp>
      <p:pic>
        <p:nvPicPr>
          <p:cNvPr id="5" name="Picture Placeholder 4" descr="algattikcisbotwa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Navigate to your newly created Storage account</a:t>
            </a:r>
          </a:p>
          <a:p>
            <a:r>
              <a:rPr lang="en-US"/>
              <a:t>Click Blobs</a:t>
            </a:r>
            <a:endParaRPr lang="en-GB" dirty="0"/>
          </a:p>
        </p:txBody>
      </p:sp>
    </p:spTree>
    <p:extLst>
      <p:ext uri="{BB962C8B-B14F-4D97-AF65-F5344CB8AC3E}">
        <p14:creationId xmlns:p14="http://schemas.microsoft.com/office/powerpoint/2010/main" val="29211106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(3/4)</a:t>
            </a:r>
            <a:endParaRPr lang="de-CH" dirty="0"/>
          </a:p>
        </p:txBody>
      </p:sp>
      <p:sp>
        <p:nvSpPr>
          <p:cNvPr id="4" name="Content Placeholder 3"/>
          <p:cNvSpPr>
            <a:spLocks noGrp="1"/>
          </p:cNvSpPr>
          <p:nvPr>
            <p:ph sz="quarter" idx="11"/>
          </p:nvPr>
        </p:nvSpPr>
        <p:spPr>
          <a:xfrm>
            <a:off x="183263" y="1394165"/>
            <a:ext cx="3566121" cy="2369880"/>
          </a:xfrm>
        </p:spPr>
        <p:txBody>
          <a:bodyPr/>
          <a:lstStyle/>
          <a:p>
            <a:r>
              <a:rPr lang="en-US" dirty="0"/>
              <a:t>Click + Container</a:t>
            </a:r>
          </a:p>
          <a:p>
            <a:r>
              <a:rPr lang="en-US" dirty="0"/>
              <a:t>Enter name</a:t>
            </a:r>
            <a:br>
              <a:rPr lang="en-US" dirty="0"/>
            </a:br>
            <a:r>
              <a:rPr lang="en-US" dirty="0" err="1">
                <a:latin typeface="Lucida Console" panose="020B0609040504020204" pitchFamily="49" charset="0"/>
              </a:rPr>
              <a:t>adf</a:t>
            </a:r>
            <a:r>
              <a:rPr lang="en-US" dirty="0">
                <a:latin typeface="Lucida Console" panose="020B0609040504020204" pitchFamily="49" charset="0"/>
              </a:rPr>
              <a:t>-resources</a:t>
            </a:r>
          </a:p>
          <a:p>
            <a:r>
              <a:rPr lang="en-US" dirty="0"/>
              <a:t>Leave Access type to Private</a:t>
            </a:r>
          </a:p>
          <a:p>
            <a:r>
              <a:rPr lang="en-US" dirty="0"/>
              <a:t>Click Create</a:t>
            </a:r>
          </a:p>
          <a:p>
            <a:endParaRPr lang="de-CH" dirty="0"/>
          </a:p>
        </p:txBody>
      </p:sp>
      <p:pic>
        <p:nvPicPr>
          <p:cNvPr id="12" name="Picture Placeholder 11" descr="New container - Microsoft Azure - Internet Explorer"/>
          <p:cNvPicPr>
            <a:picLocks noGrp="1" noChangeAspect="1"/>
          </p:cNvPicPr>
          <p:nvPr>
            <p:ph type="pic" sz="quarter" idx="10"/>
          </p:nvPr>
        </p:nvPicPr>
        <p:blipFill>
          <a:blip r:embed="rId2"/>
          <a:srcRect l="117" r="117"/>
          <a:stretch>
            <a:fillRect/>
          </a:stretch>
        </p:blipFill>
        <p:spPr/>
      </p:pic>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390267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(4/4)</a:t>
            </a:r>
            <a:endParaRPr lang="en-GB" dirty="0"/>
          </a:p>
        </p:txBody>
      </p:sp>
      <p:pic>
        <p:nvPicPr>
          <p:cNvPr id="5" name="Picture Placeholder 4" descr="Blob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Create a second container with name</a:t>
            </a:r>
            <a:br>
              <a:rPr lang="en-US" dirty="0"/>
            </a:br>
            <a:r>
              <a:rPr lang="en-US" dirty="0">
                <a:latin typeface="Lucida Console" panose="020B0609040504020204" pitchFamily="49" charset="0"/>
              </a:rPr>
              <a:t>interaction-data</a:t>
            </a:r>
          </a:p>
          <a:p>
            <a:endParaRPr lang="en-GB" dirty="0"/>
          </a:p>
        </p:txBody>
      </p:sp>
    </p:spTree>
    <p:extLst>
      <p:ext uri="{BB962C8B-B14F-4D97-AF65-F5344CB8AC3E}">
        <p14:creationId xmlns:p14="http://schemas.microsoft.com/office/powerpoint/2010/main" val="38005334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(1/2)</a:t>
            </a:r>
            <a:endParaRPr lang="en-GB" dirty="0"/>
          </a:p>
        </p:txBody>
      </p:sp>
      <p:pic>
        <p:nvPicPr>
          <p:cNvPr id="7" name="Picture Placeholder 6" descr="New Data Lake Analytics Account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4093428"/>
          </a:xfrm>
        </p:spPr>
        <p:txBody>
          <a:bodyPr/>
          <a:lstStyle/>
          <a:p>
            <a:pPr marL="0" indent="0">
              <a:buNone/>
            </a:pPr>
            <a:r>
              <a:rPr lang="en-US" i="1" dirty="0"/>
              <a:t>We create a Data Lake Analytics account to run U-SQL jobs. This will also create a Data Lake Store.</a:t>
            </a:r>
          </a:p>
          <a:p>
            <a:r>
              <a:rPr lang="en-US" dirty="0"/>
              <a:t>Go to New </a:t>
            </a:r>
            <a:r>
              <a:rPr lang="en-US" dirty="0">
                <a:sym typeface="Wingdings" panose="05000000000000000000" pitchFamily="2" charset="2"/>
              </a:rPr>
              <a:t></a:t>
            </a:r>
            <a:r>
              <a:rPr lang="en-US" dirty="0"/>
              <a:t> Intelligence and Analytics </a:t>
            </a:r>
            <a:r>
              <a:rPr lang="en-US" dirty="0">
                <a:sym typeface="Wingdings" panose="05000000000000000000" pitchFamily="2" charset="2"/>
              </a:rPr>
              <a:t></a:t>
            </a:r>
            <a:r>
              <a:rPr lang="en-US" dirty="0"/>
              <a:t> Data Lake Analytics</a:t>
            </a:r>
          </a:p>
          <a:p>
            <a:r>
              <a:rPr lang="en-US" dirty="0"/>
              <a:t>Enter a unique name</a:t>
            </a:r>
          </a:p>
          <a:p>
            <a:r>
              <a:rPr lang="en-US" dirty="0"/>
              <a:t>Select the resource group </a:t>
            </a:r>
            <a:r>
              <a:rPr lang="en-US" dirty="0" err="1"/>
              <a:t>CISBot</a:t>
            </a:r>
            <a:endParaRPr lang="en-US" dirty="0"/>
          </a:p>
          <a:p>
            <a:endParaRPr lang="en-GB" dirty="0"/>
          </a:p>
          <a:p>
            <a:endParaRPr lang="en-GB" dirty="0"/>
          </a:p>
        </p:txBody>
      </p:sp>
    </p:spTree>
    <p:extLst>
      <p:ext uri="{BB962C8B-B14F-4D97-AF65-F5344CB8AC3E}">
        <p14:creationId xmlns:p14="http://schemas.microsoft.com/office/powerpoint/2010/main" val="17737643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(2/2)</a:t>
            </a:r>
            <a:endParaRPr lang="en-GB" dirty="0"/>
          </a:p>
        </p:txBody>
      </p:sp>
      <p:pic>
        <p:nvPicPr>
          <p:cNvPr id="5" name="Picture Placeholder 4" descr="New Data Lake Stor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692771"/>
          </a:xfrm>
        </p:spPr>
        <p:txBody>
          <a:bodyPr/>
          <a:lstStyle/>
          <a:p>
            <a:r>
              <a:rPr lang="en-US" dirty="0"/>
              <a:t>Under Data Lake Store, select Create New Data Lake Store</a:t>
            </a:r>
          </a:p>
          <a:p>
            <a:r>
              <a:rPr lang="en-US" dirty="0"/>
              <a:t>Enter a unique name</a:t>
            </a:r>
          </a:p>
          <a:p>
            <a:r>
              <a:rPr lang="en-US" dirty="0"/>
              <a:t>Click OK, then Create</a:t>
            </a:r>
            <a:endParaRPr lang="en-GB" dirty="0"/>
          </a:p>
        </p:txBody>
      </p:sp>
    </p:spTree>
    <p:extLst>
      <p:ext uri="{BB962C8B-B14F-4D97-AF65-F5344CB8AC3E}">
        <p14:creationId xmlns:p14="http://schemas.microsoft.com/office/powerpoint/2010/main" val="22051940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Add JSON library to Data Lake (1/3)</a:t>
            </a:r>
            <a:endParaRPr lang="en-GB" dirty="0"/>
          </a:p>
        </p:txBody>
      </p:sp>
      <p:sp>
        <p:nvSpPr>
          <p:cNvPr id="4" name="Content Placeholder 3"/>
          <p:cNvSpPr>
            <a:spLocks noGrp="1"/>
          </p:cNvSpPr>
          <p:nvPr>
            <p:ph sz="quarter" idx="11"/>
          </p:nvPr>
        </p:nvSpPr>
        <p:spPr>
          <a:xfrm>
            <a:off x="183263" y="1394165"/>
            <a:ext cx="3474681" cy="5078313"/>
          </a:xfrm>
        </p:spPr>
        <p:txBody>
          <a:bodyPr/>
          <a:lstStyle/>
          <a:p>
            <a:pPr marL="0" indent="0">
              <a:buNone/>
            </a:pPr>
            <a:r>
              <a:rPr lang="en-US" i="1" dirty="0"/>
              <a:t>Data Lake Analytics comes with an XML parser, but parsing JSON requires a custom extension. We add it to our account.</a:t>
            </a:r>
            <a:endParaRPr lang="en-US" dirty="0"/>
          </a:p>
          <a:p>
            <a:r>
              <a:rPr lang="en-US" dirty="0"/>
              <a:t>Open the Cloud Explorer view in Visual Studio. Enter your credentials for your Azure account if needed</a:t>
            </a:r>
          </a:p>
          <a:p>
            <a:r>
              <a:rPr lang="en-US" dirty="0"/>
              <a:t>Under your Data Lake Analytics account </a:t>
            </a:r>
            <a:r>
              <a:rPr lang="en-US" dirty="0">
                <a:sym typeface="Wingdings" panose="05000000000000000000" pitchFamily="2" charset="2"/>
              </a:rPr>
              <a:t> </a:t>
            </a:r>
            <a:r>
              <a:rPr lang="en-US" dirty="0"/>
              <a:t>Databases </a:t>
            </a:r>
            <a:r>
              <a:rPr lang="en-US" dirty="0">
                <a:sym typeface="Wingdings" panose="05000000000000000000" pitchFamily="2" charset="2"/>
              </a:rPr>
              <a:t></a:t>
            </a:r>
            <a:r>
              <a:rPr lang="en-US" dirty="0"/>
              <a:t> master, Right-click Assemblies, then click Register Assembly</a:t>
            </a:r>
          </a:p>
          <a:p>
            <a:endParaRPr lang="en-GB" dirty="0"/>
          </a:p>
        </p:txBody>
      </p:sp>
      <p:pic>
        <p:nvPicPr>
          <p:cNvPr id="8" name="Picture 7"/>
          <p:cNvPicPr>
            <a:picLocks noChangeAspect="1"/>
          </p:cNvPicPr>
          <p:nvPr/>
        </p:nvPicPr>
        <p:blipFill>
          <a:blip r:embed="rId2"/>
          <a:stretch>
            <a:fillRect/>
          </a:stretch>
        </p:blipFill>
        <p:spPr>
          <a:xfrm>
            <a:off x="5761042" y="243664"/>
            <a:ext cx="3248025" cy="4886325"/>
          </a:xfrm>
          <a:prstGeom prst="rect">
            <a:avLst/>
          </a:prstGeom>
        </p:spPr>
      </p:pic>
      <p:pic>
        <p:nvPicPr>
          <p:cNvPr id="9" name="Picture 8"/>
          <p:cNvPicPr>
            <a:picLocks noChangeAspect="1"/>
          </p:cNvPicPr>
          <p:nvPr/>
        </p:nvPicPr>
        <p:blipFill>
          <a:blip r:embed="rId3"/>
          <a:stretch>
            <a:fillRect/>
          </a:stretch>
        </p:blipFill>
        <p:spPr>
          <a:xfrm>
            <a:off x="7955578" y="4411652"/>
            <a:ext cx="1752600" cy="771525"/>
          </a:xfrm>
          <a:prstGeom prst="rect">
            <a:avLst/>
          </a:prstGeom>
        </p:spPr>
      </p:pic>
      <p:sp>
        <p:nvSpPr>
          <p:cNvPr id="7" name="Rectangular Callout 6"/>
          <p:cNvSpPr/>
          <p:nvPr/>
        </p:nvSpPr>
        <p:spPr bwMode="auto">
          <a:xfrm>
            <a:off x="9784358" y="1942799"/>
            <a:ext cx="1737341" cy="1920219"/>
          </a:xfrm>
          <a:prstGeom prst="wedgeRectCallout">
            <a:avLst>
              <a:gd name="adj1" fmla="val -221741"/>
              <a:gd name="adj2" fmla="val -23522"/>
            </a:avLst>
          </a:prstGeom>
          <a:solidFill>
            <a:srgbClr val="FF0000"/>
          </a:solidFill>
          <a:ln w="28575">
            <a:solidFill>
              <a:schemeClr val="accent6">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de-CH" dirty="0"/>
              <a:t>⚠ Do not select the </a:t>
            </a:r>
            <a:r>
              <a:rPr lang="de-CH" i="1" dirty="0"/>
              <a:t>(Local)</a:t>
            </a:r>
            <a:r>
              <a:rPr lang="de-CH" dirty="0"/>
              <a:t> account!</a:t>
            </a: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565678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(2/3)</a:t>
            </a:r>
            <a:endParaRPr lang="en-GB" dirty="0"/>
          </a:p>
        </p:txBody>
      </p:sp>
      <p:sp>
        <p:nvSpPr>
          <p:cNvPr id="4" name="Content Placeholder 3"/>
          <p:cNvSpPr>
            <a:spLocks noGrp="1"/>
          </p:cNvSpPr>
          <p:nvPr>
            <p:ph sz="quarter" idx="11"/>
          </p:nvPr>
        </p:nvSpPr>
        <p:spPr>
          <a:xfrm>
            <a:off x="183263" y="1394165"/>
            <a:ext cx="3474681" cy="2739211"/>
          </a:xfrm>
        </p:spPr>
        <p:txBody>
          <a:bodyPr/>
          <a:lstStyle/>
          <a:p>
            <a:r>
              <a:rPr lang="en-US" dirty="0"/>
              <a:t>Under Load assembly from Path, Local, select the path to </a:t>
            </a:r>
            <a:r>
              <a:rPr lang="en-GB" dirty="0"/>
              <a:t> Resources\ADLA-JSON-Assembly\</a:t>
            </a:r>
            <a:r>
              <a:rPr lang="en-GB" dirty="0" err="1"/>
              <a:t>Microsoft.Analytics.Samples.Formats</a:t>
            </a:r>
            <a:r>
              <a:rPr lang="en-GB" dirty="0"/>
              <a:t>\Microsoft.Analytics.Samples.Formats.dll </a:t>
            </a:r>
          </a:p>
          <a:p>
            <a:r>
              <a:rPr lang="en-US" dirty="0"/>
              <a:t>Click OK</a:t>
            </a:r>
            <a:endParaRPr lang="en-GB" dirty="0"/>
          </a:p>
        </p:txBody>
      </p:sp>
      <p:pic>
        <p:nvPicPr>
          <p:cNvPr id="5" name="Picture 4"/>
          <p:cNvPicPr>
            <a:picLocks noChangeAspect="1"/>
          </p:cNvPicPr>
          <p:nvPr/>
        </p:nvPicPr>
        <p:blipFill>
          <a:blip r:embed="rId2"/>
          <a:stretch>
            <a:fillRect/>
          </a:stretch>
        </p:blipFill>
        <p:spPr>
          <a:xfrm>
            <a:off x="4389457" y="395510"/>
            <a:ext cx="5781675" cy="5019675"/>
          </a:xfrm>
          <a:prstGeom prst="rect">
            <a:avLst/>
          </a:prstGeom>
        </p:spPr>
      </p:pic>
    </p:spTree>
    <p:extLst>
      <p:ext uri="{BB962C8B-B14F-4D97-AF65-F5344CB8AC3E}">
        <p14:creationId xmlns:p14="http://schemas.microsoft.com/office/powerpoint/2010/main" val="32475791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(3/3)</a:t>
            </a:r>
            <a:endParaRPr lang="en-GB" dirty="0"/>
          </a:p>
        </p:txBody>
      </p:sp>
      <p:sp>
        <p:nvSpPr>
          <p:cNvPr id="4" name="Content Placeholder 3"/>
          <p:cNvSpPr>
            <a:spLocks noGrp="1"/>
          </p:cNvSpPr>
          <p:nvPr>
            <p:ph sz="quarter" idx="11"/>
          </p:nvPr>
        </p:nvSpPr>
        <p:spPr>
          <a:xfrm>
            <a:off x="183263" y="1394165"/>
            <a:ext cx="3474681" cy="4247317"/>
          </a:xfrm>
        </p:spPr>
        <p:txBody>
          <a:bodyPr/>
          <a:lstStyle/>
          <a:p>
            <a:r>
              <a:rPr lang="en-US" dirty="0"/>
              <a:t>Under Managed Dependencies, click the checkbox next to </a:t>
            </a:r>
            <a:r>
              <a:rPr lang="en-US" dirty="0" err="1"/>
              <a:t>Newtonsoft.Json</a:t>
            </a:r>
            <a:endParaRPr lang="en-US" dirty="0"/>
          </a:p>
          <a:p>
            <a:r>
              <a:rPr lang="en-GB" dirty="0"/>
              <a:t>Under </a:t>
            </a:r>
            <a:r>
              <a:rPr lang="en-GB" dirty="0" err="1"/>
              <a:t>Path,Select</a:t>
            </a:r>
            <a:r>
              <a:rPr lang="en-GB" dirty="0"/>
              <a:t> “…”, </a:t>
            </a:r>
            <a:r>
              <a:rPr lang="en-US" dirty="0"/>
              <a:t>Local, select the path to</a:t>
            </a:r>
            <a:r>
              <a:rPr lang="en-GB" dirty="0"/>
              <a:t>  Resources\ADLA-JSON-Assembly\</a:t>
            </a:r>
            <a:r>
              <a:rPr lang="en-GB" dirty="0" err="1"/>
              <a:t>Newtonsoft.Json</a:t>
            </a:r>
            <a:r>
              <a:rPr lang="en-GB" dirty="0"/>
              <a:t>\Newtonsoft.Json.dll</a:t>
            </a:r>
          </a:p>
          <a:p>
            <a:r>
              <a:rPr lang="en-US" dirty="0"/>
              <a:t>Click Submit. If prompted to select a Path, click Yes to accept the default proposal.</a:t>
            </a:r>
          </a:p>
          <a:p>
            <a:endParaRPr lang="en-GB" dirty="0"/>
          </a:p>
        </p:txBody>
      </p:sp>
      <p:pic>
        <p:nvPicPr>
          <p:cNvPr id="6" name="Picture 5"/>
          <p:cNvPicPr>
            <a:picLocks noChangeAspect="1"/>
          </p:cNvPicPr>
          <p:nvPr/>
        </p:nvPicPr>
        <p:blipFill>
          <a:blip r:embed="rId2"/>
          <a:stretch>
            <a:fillRect/>
          </a:stretch>
        </p:blipFill>
        <p:spPr>
          <a:xfrm>
            <a:off x="5395286" y="762553"/>
            <a:ext cx="5734050" cy="5848350"/>
          </a:xfrm>
          <a:prstGeom prst="rect">
            <a:avLst/>
          </a:prstGeom>
        </p:spPr>
      </p:pic>
    </p:spTree>
    <p:extLst>
      <p:ext uri="{BB962C8B-B14F-4D97-AF65-F5344CB8AC3E}">
        <p14:creationId xmlns:p14="http://schemas.microsoft.com/office/powerpoint/2010/main" val="10677990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Add advanced extensions to Data Lake</a:t>
            </a:r>
            <a:endParaRPr lang="en-GB" dirty="0"/>
          </a:p>
        </p:txBody>
      </p:sp>
      <p:pic>
        <p:nvPicPr>
          <p:cNvPr id="5" name="Picture Placeholder 4" descr="Sample Scripts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4862870"/>
          </a:xfrm>
        </p:spPr>
        <p:txBody>
          <a:bodyPr/>
          <a:lstStyle/>
          <a:p>
            <a:pPr marL="0" indent="0">
              <a:buNone/>
            </a:pPr>
            <a:r>
              <a:rPr lang="en-US" i="1" dirty="0"/>
              <a:t>We install cognitive extensions for text analytics</a:t>
            </a:r>
          </a:p>
          <a:p>
            <a:r>
              <a:rPr lang="en-US" dirty="0"/>
              <a:t>In your newly created Data Lake Analytics account, browse to GETTING STARTED </a:t>
            </a:r>
            <a:r>
              <a:rPr lang="en-US" dirty="0">
                <a:sym typeface="Wingdings" panose="05000000000000000000" pitchFamily="2" charset="2"/>
              </a:rPr>
              <a:t> Sample Scripts</a:t>
            </a:r>
          </a:p>
          <a:p>
            <a:r>
              <a:rPr lang="en-US" dirty="0">
                <a:sym typeface="Wingdings" panose="05000000000000000000" pitchFamily="2" charset="2"/>
              </a:rPr>
              <a:t>Click the “USQL Advanced Analytic…” to install the advanced extensions for text analytics</a:t>
            </a:r>
          </a:p>
          <a:p>
            <a:endParaRPr lang="en-US" dirty="0">
              <a:sym typeface="Wingdings" panose="05000000000000000000" pitchFamily="2" charset="2"/>
            </a:endParaRPr>
          </a:p>
          <a:p>
            <a:pPr marL="0" indent="0">
              <a:buNone/>
            </a:pPr>
            <a:r>
              <a:rPr lang="en-US" i="1" dirty="0">
                <a:sym typeface="Wingdings" panose="05000000000000000000" pitchFamily="2" charset="2"/>
              </a:rPr>
              <a:t>In a future release, advanced extensions will be installed automatically at data lake creation time.</a:t>
            </a:r>
          </a:p>
        </p:txBody>
      </p:sp>
    </p:spTree>
    <p:extLst>
      <p:ext uri="{BB962C8B-B14F-4D97-AF65-F5344CB8AC3E}">
        <p14:creationId xmlns:p14="http://schemas.microsoft.com/office/powerpoint/2010/main" val="24083795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(1/2)</a:t>
            </a:r>
            <a:endParaRPr lang="en-GB" sz="2400" dirty="0"/>
          </a:p>
        </p:txBody>
      </p:sp>
      <p:pic>
        <p:nvPicPr>
          <p:cNvPr id="5" name="Picture Placeholder 4" descr="Data Sources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3847207"/>
          </a:xfrm>
        </p:spPr>
        <p:txBody>
          <a:bodyPr/>
          <a:lstStyle/>
          <a:p>
            <a:pPr marL="0" indent="0">
              <a:buNone/>
            </a:pPr>
            <a:r>
              <a:rPr lang="en-US" i="1" dirty="0"/>
              <a:t>Azure ML can’t connect directly to Data Lake Store (yet), so we will have our Data Lake job write out data for Azure ML to Blob storage. This requires connecting our Data Lake Analytics account to our storage account.</a:t>
            </a:r>
          </a:p>
          <a:p>
            <a:r>
              <a:rPr lang="en-US" dirty="0"/>
              <a:t>Under your Data Lake Analytics account, select SETTINGS </a:t>
            </a:r>
            <a:r>
              <a:rPr lang="en-US" dirty="0">
                <a:sym typeface="Wingdings" panose="05000000000000000000" pitchFamily="2" charset="2"/>
              </a:rPr>
              <a:t></a:t>
            </a:r>
            <a:r>
              <a:rPr lang="en-US" dirty="0"/>
              <a:t> Data Sources, then Add Data Source</a:t>
            </a:r>
            <a:endParaRPr lang="en-GB" dirty="0"/>
          </a:p>
        </p:txBody>
      </p:sp>
    </p:spTree>
    <p:extLst>
      <p:ext uri="{BB962C8B-B14F-4D97-AF65-F5344CB8AC3E}">
        <p14:creationId xmlns:p14="http://schemas.microsoft.com/office/powerpoint/2010/main" val="28790806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Open Visual Studio 2015</a:t>
            </a:r>
          </a:p>
          <a:p>
            <a:r>
              <a:rPr lang="en-US" dirty="0"/>
              <a:t>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256014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(2/2)</a:t>
            </a:r>
            <a:endParaRPr lang="en-GB" sz="2400" dirty="0"/>
          </a:p>
        </p:txBody>
      </p:sp>
      <p:pic>
        <p:nvPicPr>
          <p:cNvPr id="5" name="Picture Placeholder 4" descr="Add Data Sourc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157514"/>
          </a:xfrm>
        </p:spPr>
        <p:txBody>
          <a:bodyPr/>
          <a:lstStyle/>
          <a:p>
            <a:r>
              <a:rPr lang="en-US" dirty="0"/>
              <a:t>Select:</a:t>
            </a:r>
          </a:p>
          <a:p>
            <a:pPr lvl="1"/>
            <a:r>
              <a:rPr lang="en-US" dirty="0"/>
              <a:t>Storage Type: Azure Storage</a:t>
            </a:r>
          </a:p>
          <a:p>
            <a:pPr lvl="1"/>
            <a:r>
              <a:rPr lang="en-US" dirty="0"/>
              <a:t>Azure Storage: the storage account you have previously created</a:t>
            </a:r>
          </a:p>
          <a:p>
            <a:r>
              <a:rPr lang="en-US" dirty="0"/>
              <a:t>Click Add</a:t>
            </a:r>
            <a:endParaRPr lang="en-GB" dirty="0"/>
          </a:p>
        </p:txBody>
      </p:sp>
    </p:spTree>
    <p:extLst>
      <p:ext uri="{BB962C8B-B14F-4D97-AF65-F5344CB8AC3E}">
        <p14:creationId xmlns:p14="http://schemas.microsoft.com/office/powerpoint/2010/main" val="25778528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(1/5)</a:t>
            </a:r>
            <a:endParaRPr lang="en-GB" dirty="0"/>
          </a:p>
        </p:txBody>
      </p:sp>
      <p:sp>
        <p:nvSpPr>
          <p:cNvPr id="4" name="Content Placeholder 3"/>
          <p:cNvSpPr>
            <a:spLocks noGrp="1"/>
          </p:cNvSpPr>
          <p:nvPr>
            <p:ph sz="quarter" idx="11"/>
          </p:nvPr>
        </p:nvSpPr>
        <p:spPr>
          <a:xfrm>
            <a:off x="183263" y="1394165"/>
            <a:ext cx="3566121" cy="4832092"/>
          </a:xfrm>
        </p:spPr>
        <p:txBody>
          <a:bodyPr/>
          <a:lstStyle/>
          <a:p>
            <a:pPr marL="0" indent="0">
              <a:buNone/>
            </a:pPr>
            <a:r>
              <a:rPr lang="en-US" i="1" dirty="0"/>
              <a:t>We create an Event Hub, the component for ingestion and transient storage of events for consumption by Stream Analytics. </a:t>
            </a:r>
          </a:p>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Event Hubs</a:t>
            </a:r>
          </a:p>
          <a:p>
            <a:r>
              <a:rPr lang="en-US" dirty="0"/>
              <a:t>Enter a unique name</a:t>
            </a:r>
          </a:p>
          <a:p>
            <a:r>
              <a:rPr lang="en-US" dirty="0"/>
              <a:t>Select Pricing tier Basic</a:t>
            </a:r>
          </a:p>
          <a:p>
            <a:r>
              <a:rPr lang="en-US" dirty="0"/>
              <a:t>Select the resource group </a:t>
            </a:r>
            <a:r>
              <a:rPr lang="en-US" dirty="0" err="1"/>
              <a:t>CISBot</a:t>
            </a:r>
            <a:endParaRPr lang="en-US" dirty="0"/>
          </a:p>
          <a:p>
            <a:r>
              <a:rPr lang="en-US" dirty="0"/>
              <a:t>Click Create</a:t>
            </a:r>
          </a:p>
          <a:p>
            <a:endParaRPr lang="en-GB" dirty="0"/>
          </a:p>
          <a:p>
            <a:endParaRPr lang="en-GB" dirty="0"/>
          </a:p>
          <a:p>
            <a:endParaRPr lang="en-GB" dirty="0"/>
          </a:p>
        </p:txBody>
      </p:sp>
      <p:pic>
        <p:nvPicPr>
          <p:cNvPr id="17" name="Picture Placeholder 16" descr="Create namespa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092841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(2/5)</a:t>
            </a:r>
            <a:endParaRPr lang="en-GB" dirty="0"/>
          </a:p>
        </p:txBody>
      </p:sp>
      <p:pic>
        <p:nvPicPr>
          <p:cNvPr id="5" name="Picture Placeholder 4" descr="Shared access policie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08324"/>
          </a:xfrm>
        </p:spPr>
        <p:txBody>
          <a:bodyPr/>
          <a:lstStyle/>
          <a:p>
            <a:r>
              <a:rPr lang="en-US" dirty="0"/>
              <a:t>Navigate to your newly created Event Hubs namespace</a:t>
            </a:r>
          </a:p>
          <a:p>
            <a:r>
              <a:rPr lang="en-US" dirty="0"/>
              <a:t>Click SETTINGS </a:t>
            </a:r>
            <a:r>
              <a:rPr lang="en-US" dirty="0">
                <a:sym typeface="Wingdings" panose="05000000000000000000" pitchFamily="2" charset="2"/>
              </a:rPr>
              <a:t> Shared access policies</a:t>
            </a:r>
          </a:p>
          <a:p>
            <a:r>
              <a:rPr lang="en-US" dirty="0">
                <a:sym typeface="Wingdings" panose="05000000000000000000" pitchFamily="2" charset="2"/>
              </a:rPr>
              <a:t>Click + Add</a:t>
            </a:r>
          </a:p>
          <a:p>
            <a:endParaRPr lang="en-GB" dirty="0"/>
          </a:p>
        </p:txBody>
      </p:sp>
    </p:spTree>
    <p:extLst>
      <p:ext uri="{BB962C8B-B14F-4D97-AF65-F5344CB8AC3E}">
        <p14:creationId xmlns:p14="http://schemas.microsoft.com/office/powerpoint/2010/main" val="38471189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(3/5)</a:t>
            </a:r>
            <a:endParaRPr lang="en-GB" dirty="0"/>
          </a:p>
        </p:txBody>
      </p:sp>
      <p:pic>
        <p:nvPicPr>
          <p:cNvPr id="5" name="Picture Placeholder 4"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415772"/>
          </a:xfrm>
        </p:spPr>
        <p:txBody>
          <a:bodyPr/>
          <a:lstStyle/>
          <a:p>
            <a:r>
              <a:rPr lang="en-US" dirty="0"/>
              <a:t>Enter name </a:t>
            </a:r>
            <a:r>
              <a:rPr lang="en-US" dirty="0" err="1">
                <a:latin typeface="Lucida Console" panose="020B0609040504020204" pitchFamily="49" charset="0"/>
              </a:rPr>
              <a:t>sendFromBot</a:t>
            </a:r>
            <a:endParaRPr lang="en-US" dirty="0">
              <a:latin typeface="Lucida Console" panose="020B0609040504020204" pitchFamily="49" charset="0"/>
            </a:endParaRPr>
          </a:p>
          <a:p>
            <a:r>
              <a:rPr lang="en-US" dirty="0"/>
              <a:t>Allow claim Send</a:t>
            </a:r>
          </a:p>
          <a:p>
            <a:r>
              <a:rPr lang="en-US" dirty="0"/>
              <a:t>Click create</a:t>
            </a:r>
            <a:endParaRPr lang="en-GB" dirty="0"/>
          </a:p>
        </p:txBody>
      </p:sp>
    </p:spTree>
    <p:extLst>
      <p:ext uri="{BB962C8B-B14F-4D97-AF65-F5344CB8AC3E}">
        <p14:creationId xmlns:p14="http://schemas.microsoft.com/office/powerpoint/2010/main" val="26026427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(4/5)</a:t>
            </a:r>
            <a:endParaRPr lang="en-GB" dirty="0"/>
          </a:p>
        </p:txBody>
      </p:sp>
      <p:pic>
        <p:nvPicPr>
          <p:cNvPr id="6" name="Picture Placeholder 5"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750012" cy="1237262"/>
          </a:xfrm>
        </p:spPr>
        <p:txBody>
          <a:bodyPr/>
          <a:lstStyle/>
          <a:p>
            <a:r>
              <a:rPr lang="en-US" dirty="0"/>
              <a:t>Now add another policy with name </a:t>
            </a:r>
            <a:r>
              <a:rPr lang="en-US" sz="1600" dirty="0" err="1">
                <a:latin typeface="Lucida Console" panose="020B0609040504020204" pitchFamily="49" charset="0"/>
              </a:rPr>
              <a:t>listenIntoStreamAnalytics</a:t>
            </a:r>
            <a:r>
              <a:rPr lang="en-US" sz="1600" dirty="0"/>
              <a:t> </a:t>
            </a:r>
            <a:r>
              <a:rPr lang="en-US" dirty="0"/>
              <a:t>and Claim Listen</a:t>
            </a:r>
            <a:endParaRPr lang="en-GB" dirty="0"/>
          </a:p>
        </p:txBody>
      </p:sp>
    </p:spTree>
    <p:extLst>
      <p:ext uri="{BB962C8B-B14F-4D97-AF65-F5344CB8AC3E}">
        <p14:creationId xmlns:p14="http://schemas.microsoft.com/office/powerpoint/2010/main" val="30618773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(5/5)</a:t>
            </a:r>
            <a:endParaRPr lang="en-GB" dirty="0"/>
          </a:p>
        </p:txBody>
      </p:sp>
      <p:sp>
        <p:nvSpPr>
          <p:cNvPr id="4" name="Content Placeholder 3"/>
          <p:cNvSpPr>
            <a:spLocks noGrp="1"/>
          </p:cNvSpPr>
          <p:nvPr>
            <p:ph sz="quarter" idx="11"/>
          </p:nvPr>
        </p:nvSpPr>
        <p:spPr>
          <a:xfrm>
            <a:off x="183263" y="1394165"/>
            <a:ext cx="3566121" cy="1754326"/>
          </a:xfrm>
        </p:spPr>
        <p:txBody>
          <a:bodyPr/>
          <a:lstStyle/>
          <a:p>
            <a:r>
              <a:rPr lang="en-US" dirty="0"/>
              <a:t>Navigate to ENTITIES </a:t>
            </a:r>
            <a:r>
              <a:rPr lang="en-US" dirty="0">
                <a:sym typeface="Wingdings" panose="05000000000000000000" pitchFamily="2" charset="2"/>
              </a:rPr>
              <a:t> Event Hubs</a:t>
            </a:r>
          </a:p>
          <a:p>
            <a:r>
              <a:rPr lang="en-US" dirty="0"/>
              <a:t>Click </a:t>
            </a:r>
            <a:r>
              <a:rPr lang="en-US" b="1" dirty="0"/>
              <a:t>+ Event Hub</a:t>
            </a:r>
          </a:p>
          <a:p>
            <a:r>
              <a:rPr lang="en-US" dirty="0"/>
              <a:t>Enter name </a:t>
            </a:r>
            <a:r>
              <a:rPr lang="en-US" dirty="0" err="1">
                <a:latin typeface="Lucida Console" panose="020B0609040504020204" pitchFamily="49" charset="0"/>
              </a:rPr>
              <a:t>botdata</a:t>
            </a:r>
            <a:endParaRPr lang="en-US" dirty="0">
              <a:latin typeface="Lucida Console" panose="020B0609040504020204" pitchFamily="49" charset="0"/>
            </a:endParaRPr>
          </a:p>
          <a:p>
            <a:r>
              <a:rPr lang="en-US" dirty="0"/>
              <a:t>Click Create</a:t>
            </a:r>
            <a:endParaRPr lang="en-GB" dirty="0"/>
          </a:p>
        </p:txBody>
      </p:sp>
      <p:pic>
        <p:nvPicPr>
          <p:cNvPr id="6" name="Picture Placeholder 5" descr="Create Event Hub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7352894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Function App (1/4)</a:t>
            </a:r>
            <a:endParaRPr lang="en-GB" dirty="0"/>
          </a:p>
        </p:txBody>
      </p:sp>
      <p:sp>
        <p:nvSpPr>
          <p:cNvPr id="4" name="Content Placeholder 3"/>
          <p:cNvSpPr>
            <a:spLocks noGrp="1"/>
          </p:cNvSpPr>
          <p:nvPr>
            <p:ph sz="quarter" idx="11"/>
          </p:nvPr>
        </p:nvSpPr>
        <p:spPr>
          <a:xfrm>
            <a:off x="183263" y="1394165"/>
            <a:ext cx="3566121" cy="4825937"/>
          </a:xfrm>
        </p:spPr>
        <p:txBody>
          <a:bodyPr/>
          <a:lstStyle/>
          <a:p>
            <a:pPr marL="0" indent="0">
              <a:buNone/>
            </a:pPr>
            <a:r>
              <a:rPr lang="en-US" sz="1800" i="1" dirty="0"/>
              <a:t>Logic Apps don’t have a native connector to Event Hubs (yet), so we create a Function App to relay messages*. </a:t>
            </a:r>
          </a:p>
          <a:p>
            <a:r>
              <a:rPr lang="en-US" sz="1800" dirty="0"/>
              <a:t>Go to New </a:t>
            </a:r>
            <a:r>
              <a:rPr lang="en-US" sz="1800" dirty="0">
                <a:sym typeface="Wingdings" panose="05000000000000000000" pitchFamily="2" charset="2"/>
              </a:rPr>
              <a:t> Search for “Function”  Select Function App</a:t>
            </a:r>
          </a:p>
          <a:p>
            <a:r>
              <a:rPr lang="en-US" sz="1800" dirty="0">
                <a:sym typeface="Wingdings" panose="05000000000000000000" pitchFamily="2" charset="2"/>
              </a:rPr>
              <a:t>Click Create</a:t>
            </a:r>
          </a:p>
          <a:p>
            <a:r>
              <a:rPr lang="en-US" sz="1800" dirty="0"/>
              <a:t>Enter a name</a:t>
            </a:r>
          </a:p>
          <a:p>
            <a:r>
              <a:rPr lang="en-US" sz="1800" dirty="0"/>
              <a:t>Select your resource group</a:t>
            </a:r>
          </a:p>
          <a:p>
            <a:r>
              <a:rPr lang="en-US" sz="1800" dirty="0"/>
              <a:t>Select your location</a:t>
            </a:r>
          </a:p>
          <a:p>
            <a:r>
              <a:rPr lang="en-US" sz="1800" dirty="0"/>
              <a:t>Click Create</a:t>
            </a:r>
          </a:p>
          <a:p>
            <a:endParaRPr lang="en-US" sz="1800" dirty="0"/>
          </a:p>
          <a:p>
            <a:pPr marL="0" indent="0">
              <a:buNone/>
            </a:pPr>
            <a:r>
              <a:rPr lang="en-US" sz="1400" dirty="0"/>
              <a:t>*We could easily call the Event Hub REST API from the Logic App, but it’s useful to learn about Function Apps as they are a powerful and versatile component (‘</a:t>
            </a:r>
            <a:r>
              <a:rPr lang="en-US" sz="1400" dirty="0" err="1"/>
              <a:t>serverless</a:t>
            </a:r>
            <a:r>
              <a:rPr lang="en-US" sz="1400" dirty="0"/>
              <a:t> computing’)</a:t>
            </a:r>
            <a:endParaRPr lang="en-GB" sz="1800" dirty="0"/>
          </a:p>
        </p:txBody>
      </p:sp>
      <p:pic>
        <p:nvPicPr>
          <p:cNvPr id="11" name="Picture Placeholder 10" descr="Function App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954491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(2/4)</a:t>
            </a:r>
            <a:endParaRPr lang="en-GB" dirty="0"/>
          </a:p>
        </p:txBody>
      </p:sp>
      <p:pic>
        <p:nvPicPr>
          <p:cNvPr id="5" name="Picture Placeholder 4" descr="Function app - Microsoft Azure - Internet Explorer">
            <a:hlinkClick r:id="rId3"/>
          </p:cNvPr>
          <p:cNvPicPr>
            <a:picLocks noGrp="1" noChangeAspect="1"/>
          </p:cNvPicPr>
          <p:nvPr>
            <p:ph type="pic" sz="quarter" idx="10"/>
          </p:nvPr>
        </p:nvPicPr>
        <p:blipFill>
          <a:blip r:embed="rId4"/>
          <a:srcRect l="117" r="117"/>
          <a:stretch>
            <a:fillRect/>
          </a:stretch>
        </p:blipFill>
        <p:spPr/>
      </p:pic>
      <p:sp>
        <p:nvSpPr>
          <p:cNvPr id="4" name="Content Placeholder 3"/>
          <p:cNvSpPr>
            <a:spLocks noGrp="1"/>
          </p:cNvSpPr>
          <p:nvPr>
            <p:ph sz="quarter" idx="11"/>
          </p:nvPr>
        </p:nvSpPr>
        <p:spPr>
          <a:xfrm>
            <a:off x="183263" y="1394165"/>
            <a:ext cx="3566121" cy="1692771"/>
          </a:xfrm>
        </p:spPr>
        <p:txBody>
          <a:bodyPr/>
          <a:lstStyle/>
          <a:p>
            <a:r>
              <a:rPr lang="en-US" dirty="0"/>
              <a:t>Navigate to your newly created Function App</a:t>
            </a:r>
          </a:p>
          <a:p>
            <a:r>
              <a:rPr lang="en-US" b="1" dirty="0">
                <a:solidFill>
                  <a:srgbClr val="FF0000"/>
                </a:solidFill>
              </a:rPr>
              <a:t>⚠ Do not click Create this function</a:t>
            </a:r>
          </a:p>
          <a:p>
            <a:r>
              <a:rPr lang="en-US" dirty="0"/>
              <a:t>Click </a:t>
            </a:r>
            <a:r>
              <a:rPr lang="en-US" b="1" dirty="0"/>
              <a:t>New Function</a:t>
            </a:r>
            <a:endParaRPr lang="en-GB" b="1" dirty="0"/>
          </a:p>
        </p:txBody>
      </p:sp>
      <p:sp>
        <p:nvSpPr>
          <p:cNvPr id="3" name="Rectangular Callout 2"/>
          <p:cNvSpPr/>
          <p:nvPr/>
        </p:nvSpPr>
        <p:spPr bwMode="auto">
          <a:xfrm>
            <a:off x="9967236" y="3863018"/>
            <a:ext cx="1737341" cy="1920219"/>
          </a:xfrm>
          <a:prstGeom prst="wedgeRectCallout">
            <a:avLst/>
          </a:prstGeom>
          <a:solidFill>
            <a:srgbClr val="FF0000"/>
          </a:solidFill>
          <a:ln w="28575">
            <a:solidFill>
              <a:schemeClr val="accent6">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de-CH" dirty="0"/>
              <a:t>⚠ Do not click here!</a:t>
            </a:r>
            <a:endParaRPr lang="de-CH" sz="2000" dirty="0">
              <a:gradFill>
                <a:gsLst>
                  <a:gs pos="0">
                    <a:srgbClr val="FFFFFF"/>
                  </a:gs>
                  <a:gs pos="100000">
                    <a:srgbClr val="FFFFFF"/>
                  </a:gs>
                </a:gsLst>
                <a:lin ang="5400000" scaled="0"/>
              </a:gradFill>
            </a:endParaRPr>
          </a:p>
        </p:txBody>
      </p:sp>
      <p:sp>
        <p:nvSpPr>
          <p:cNvPr id="8" name="Rectangular Callout 7"/>
          <p:cNvSpPr/>
          <p:nvPr/>
        </p:nvSpPr>
        <p:spPr bwMode="auto">
          <a:xfrm>
            <a:off x="5029530" y="3077026"/>
            <a:ext cx="1737341" cy="1920219"/>
          </a:xfrm>
          <a:prstGeom prst="wedgeRectCallout">
            <a:avLst>
              <a:gd name="adj1" fmla="val -25078"/>
              <a:gd name="adj2" fmla="val -69606"/>
            </a:avLst>
          </a:prstGeom>
          <a:solidFill>
            <a:schemeClr val="accent3"/>
          </a:solidFill>
          <a:ln w="38100">
            <a:solidFill>
              <a:schemeClr val="accent6">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de-CH" dirty="0"/>
              <a:t>Click here</a:t>
            </a: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233550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(3/4)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31325"/>
          </a:xfrm>
        </p:spPr>
        <p:txBody>
          <a:bodyPr/>
          <a:lstStyle/>
          <a:p>
            <a:r>
              <a:rPr lang="en-US" dirty="0"/>
              <a:t>Select </a:t>
            </a:r>
            <a:r>
              <a:rPr lang="en-US" dirty="0" err="1"/>
              <a:t>GenericWebHook-CSharp</a:t>
            </a:r>
            <a:endParaRPr lang="en-US" dirty="0"/>
          </a:p>
          <a:p>
            <a:r>
              <a:rPr lang="en-US" dirty="0"/>
              <a:t>Enter name </a:t>
            </a:r>
            <a:r>
              <a:rPr lang="en-US" dirty="0" err="1">
                <a:latin typeface="Lucida Console" panose="020B0609040504020204" pitchFamily="49" charset="0"/>
              </a:rPr>
              <a:t>PostToEventHub</a:t>
            </a:r>
            <a:endParaRPr lang="en-US" dirty="0">
              <a:latin typeface="Lucida Console" panose="020B0609040504020204" pitchFamily="49" charset="0"/>
            </a:endParaRPr>
          </a:p>
          <a:p>
            <a:r>
              <a:rPr lang="en-US" dirty="0"/>
              <a:t>Click Create</a:t>
            </a:r>
          </a:p>
          <a:p>
            <a:endParaRPr lang="en-GB" dirty="0"/>
          </a:p>
        </p:txBody>
      </p:sp>
    </p:spTree>
    <p:extLst>
      <p:ext uri="{BB962C8B-B14F-4D97-AF65-F5344CB8AC3E}">
        <p14:creationId xmlns:p14="http://schemas.microsoft.com/office/powerpoint/2010/main" val="323654996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(4/4)</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Copy the code from </a:t>
            </a:r>
            <a:r>
              <a:rPr lang="en-GB" dirty="0"/>
              <a:t> Resources\</a:t>
            </a:r>
            <a:r>
              <a:rPr lang="en-GB" dirty="0" err="1"/>
              <a:t>PostToEventHubFunction</a:t>
            </a:r>
            <a:r>
              <a:rPr lang="en-GB" dirty="0"/>
              <a:t>\</a:t>
            </a:r>
            <a:r>
              <a:rPr lang="en-GB" dirty="0" err="1"/>
              <a:t>run.csx</a:t>
            </a:r>
            <a:r>
              <a:rPr lang="en-GB" dirty="0"/>
              <a:t> </a:t>
            </a:r>
          </a:p>
          <a:p>
            <a:r>
              <a:rPr lang="en-US" dirty="0"/>
              <a:t>Click Save</a:t>
            </a:r>
            <a:endParaRPr lang="en-GB" dirty="0"/>
          </a:p>
        </p:txBody>
      </p:sp>
      <p:pic>
        <p:nvPicPr>
          <p:cNvPr id="6" name="Picture Placeholder 5" descr="Function app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8870879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347090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Function App with Event Hub (1/2)</a:t>
            </a:r>
            <a:endParaRPr lang="en-GB" dirty="0"/>
          </a:p>
        </p:txBody>
      </p:sp>
      <p:pic>
        <p:nvPicPr>
          <p:cNvPr id="5" name="Picture Placeholder 4" descr="Policy: sendFrom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246769"/>
          </a:xfrm>
        </p:spPr>
        <p:txBody>
          <a:bodyPr/>
          <a:lstStyle/>
          <a:p>
            <a:r>
              <a:rPr lang="en-US" dirty="0"/>
              <a:t>Navigate to your Event Hubs namespace</a:t>
            </a:r>
          </a:p>
          <a:p>
            <a:r>
              <a:rPr lang="en-US" dirty="0"/>
              <a:t>Under SETTINGS, click Shared access policies</a:t>
            </a:r>
          </a:p>
          <a:p>
            <a:r>
              <a:rPr lang="en-US" dirty="0"/>
              <a:t>Copy the Connection string for the </a:t>
            </a:r>
            <a:r>
              <a:rPr lang="en-US" dirty="0" err="1"/>
              <a:t>sendFromBot</a:t>
            </a:r>
            <a:r>
              <a:rPr lang="en-US" dirty="0"/>
              <a:t> policy</a:t>
            </a:r>
            <a:endParaRPr lang="en-GB" dirty="0"/>
          </a:p>
        </p:txBody>
      </p:sp>
      <p:sp>
        <p:nvSpPr>
          <p:cNvPr id="6" name="Arrow: Right 5"/>
          <p:cNvSpPr/>
          <p:nvPr/>
        </p:nvSpPr>
        <p:spPr bwMode="auto">
          <a:xfrm>
            <a:off x="7681261" y="5234603"/>
            <a:ext cx="457195" cy="274317"/>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062319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Function App with Event Hub (2/2)</a:t>
            </a:r>
            <a:endParaRPr lang="en-GB" dirty="0"/>
          </a:p>
        </p:txBody>
      </p:sp>
      <p:sp>
        <p:nvSpPr>
          <p:cNvPr id="4" name="Content Placeholder 3"/>
          <p:cNvSpPr>
            <a:spLocks noGrp="1"/>
          </p:cNvSpPr>
          <p:nvPr>
            <p:ph sz="quarter" idx="11"/>
          </p:nvPr>
        </p:nvSpPr>
        <p:spPr>
          <a:xfrm>
            <a:off x="183263" y="1394165"/>
            <a:ext cx="3566121" cy="5170646"/>
          </a:xfrm>
        </p:spPr>
        <p:txBody>
          <a:bodyPr/>
          <a:lstStyle/>
          <a:p>
            <a:r>
              <a:rPr lang="en-US" dirty="0"/>
              <a:t>Navigate back to your Azure Function</a:t>
            </a:r>
          </a:p>
          <a:p>
            <a:r>
              <a:rPr lang="en-US" dirty="0"/>
              <a:t>Click Integrate</a:t>
            </a:r>
          </a:p>
          <a:p>
            <a:r>
              <a:rPr lang="en-US" dirty="0"/>
              <a:t>Click + New Output</a:t>
            </a:r>
          </a:p>
          <a:p>
            <a:r>
              <a:rPr lang="en-US" dirty="0"/>
              <a:t>Click Azure Event Hub</a:t>
            </a:r>
          </a:p>
          <a:p>
            <a:r>
              <a:rPr lang="en-US" dirty="0"/>
              <a:t>Click Select</a:t>
            </a:r>
          </a:p>
          <a:p>
            <a:r>
              <a:rPr lang="en-US" dirty="0"/>
              <a:t>Under Event Hub Connection, click new</a:t>
            </a:r>
          </a:p>
          <a:p>
            <a:r>
              <a:rPr lang="en-US" dirty="0"/>
              <a:t>Click Add a connection string</a:t>
            </a:r>
          </a:p>
          <a:p>
            <a:r>
              <a:rPr lang="en-US" dirty="0"/>
              <a:t>Enter your Event Hub namespace and send key</a:t>
            </a:r>
          </a:p>
          <a:p>
            <a:r>
              <a:rPr lang="en-US" dirty="0"/>
              <a:t>Under Event Hub name, type the name of your event hub: </a:t>
            </a:r>
            <a:r>
              <a:rPr lang="en-US" dirty="0" err="1">
                <a:latin typeface="Lucida Console" panose="020B0609040504020204" pitchFamily="49" charset="0"/>
              </a:rPr>
              <a:t>botdata</a:t>
            </a:r>
            <a:endParaRPr lang="en-US" dirty="0">
              <a:latin typeface="Lucida Console" panose="020B0609040504020204" pitchFamily="49" charset="0"/>
            </a:endParaRPr>
          </a:p>
          <a:p>
            <a:r>
              <a:rPr lang="en-US" dirty="0"/>
              <a:t>Click Save</a:t>
            </a:r>
            <a:endParaRPr lang="en-GB" dirty="0"/>
          </a:p>
        </p:txBody>
      </p:sp>
      <p:pic>
        <p:nvPicPr>
          <p:cNvPr id="5" name="Picture Placeholder 4" descr="Function app - Microsoft Azure - Internet Explorer"/>
          <p:cNvPicPr>
            <a:picLocks noGrp="1" noChangeAspect="1"/>
          </p:cNvPicPr>
          <p:nvPr>
            <p:ph type="pic" sz="quarter" idx="10"/>
          </p:nvPr>
        </p:nvPicPr>
        <p:blipFill>
          <a:blip r:embed="rId2"/>
          <a:srcRect l="117" r="117"/>
          <a:stretch>
            <a:fillRect/>
          </a:stretch>
        </p:blipFill>
        <p:spPr/>
      </p:pic>
      <p:sp>
        <p:nvSpPr>
          <p:cNvPr id="7" name="Rectangular Callout 6"/>
          <p:cNvSpPr/>
          <p:nvPr/>
        </p:nvSpPr>
        <p:spPr bwMode="auto">
          <a:xfrm>
            <a:off x="9692919" y="2308555"/>
            <a:ext cx="1737341" cy="1920219"/>
          </a:xfrm>
          <a:prstGeom prst="wedgeRectCallout">
            <a:avLst/>
          </a:prstGeom>
          <a:solidFill>
            <a:srgbClr val="FF0000"/>
          </a:solidFill>
          <a:ln w="28575">
            <a:solidFill>
              <a:schemeClr val="accent6">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de-CH" dirty="0"/>
              <a:t>⚠ Very important!</a:t>
            </a: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806028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(1/10)</a:t>
            </a:r>
            <a:endParaRPr lang="en-GB" dirty="0"/>
          </a:p>
        </p:txBody>
      </p:sp>
      <p:sp>
        <p:nvSpPr>
          <p:cNvPr id="4" name="Content Placeholder 3"/>
          <p:cNvSpPr>
            <a:spLocks noGrp="1"/>
          </p:cNvSpPr>
          <p:nvPr>
            <p:ph sz="quarter" idx="11"/>
          </p:nvPr>
        </p:nvSpPr>
        <p:spPr>
          <a:xfrm>
            <a:off x="183263" y="1394165"/>
            <a:ext cx="3566121" cy="5386090"/>
          </a:xfrm>
        </p:spPr>
        <p:txBody>
          <a:bodyPr/>
          <a:lstStyle/>
          <a:p>
            <a:pPr marL="0" indent="0">
              <a:buNone/>
            </a:pPr>
            <a:r>
              <a:rPr lang="en-US" i="1" dirty="0"/>
              <a:t>We create a Logic App, i.e. an integration workflow that will be run text analytics on bot messages and forward them.</a:t>
            </a:r>
          </a:p>
          <a:p>
            <a:r>
              <a:rPr lang="en-US" dirty="0"/>
              <a:t>Go to New </a:t>
            </a:r>
            <a:r>
              <a:rPr lang="en-US" dirty="0">
                <a:sym typeface="Wingdings" panose="05000000000000000000" pitchFamily="2" charset="2"/>
              </a:rPr>
              <a:t></a:t>
            </a:r>
            <a:r>
              <a:rPr lang="en-US" dirty="0"/>
              <a:t> Intelligence &amp; Analytics </a:t>
            </a:r>
            <a:r>
              <a:rPr lang="en-US" dirty="0">
                <a:sym typeface="Wingdings" panose="05000000000000000000" pitchFamily="2" charset="2"/>
              </a:rPr>
              <a:t></a:t>
            </a:r>
            <a:r>
              <a:rPr lang="en-US" dirty="0"/>
              <a:t> Cognitive Services API</a:t>
            </a:r>
          </a:p>
          <a:p>
            <a:r>
              <a:rPr lang="en-US" dirty="0"/>
              <a:t>Enter a name</a:t>
            </a:r>
          </a:p>
          <a:p>
            <a:r>
              <a:rPr lang="en-US" dirty="0"/>
              <a:t>Select API type: </a:t>
            </a:r>
            <a:r>
              <a:rPr lang="en-US" b="1" dirty="0"/>
              <a:t>Text Analytics API</a:t>
            </a:r>
          </a:p>
          <a:p>
            <a:r>
              <a:rPr lang="en-US" dirty="0"/>
              <a:t>Select free Pricing tier (</a:t>
            </a:r>
            <a:r>
              <a:rPr lang="en-US" b="1" dirty="0"/>
              <a:t>F0</a:t>
            </a:r>
            <a:r>
              <a:rPr lang="en-US" dirty="0"/>
              <a:t>)</a:t>
            </a:r>
          </a:p>
          <a:p>
            <a:r>
              <a:rPr lang="en-US" dirty="0"/>
              <a:t>Select any Location</a:t>
            </a:r>
          </a:p>
          <a:p>
            <a:r>
              <a:rPr lang="en-US" dirty="0"/>
              <a:t>Select your resource group</a:t>
            </a:r>
          </a:p>
          <a:p>
            <a:r>
              <a:rPr lang="en-US" dirty="0"/>
              <a:t>Click Create</a:t>
            </a:r>
          </a:p>
          <a:p>
            <a:endParaRPr lang="en-GB" dirty="0"/>
          </a:p>
        </p:txBody>
      </p:sp>
      <p:pic>
        <p:nvPicPr>
          <p:cNvPr id="7" name="Picture Placeholder 6" descr="Create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6879044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(2/10)</a:t>
            </a:r>
            <a:endParaRPr lang="en-GB" dirty="0"/>
          </a:p>
        </p:txBody>
      </p:sp>
      <p:sp>
        <p:nvSpPr>
          <p:cNvPr id="4" name="Content Placeholder 3"/>
          <p:cNvSpPr>
            <a:spLocks noGrp="1"/>
          </p:cNvSpPr>
          <p:nvPr>
            <p:ph sz="quarter" idx="11"/>
          </p:nvPr>
        </p:nvSpPr>
        <p:spPr>
          <a:xfrm>
            <a:off x="183263" y="1394165"/>
            <a:ext cx="3566121" cy="1969770"/>
          </a:xfrm>
        </p:spPr>
        <p:txBody>
          <a:bodyPr/>
          <a:lstStyle/>
          <a:p>
            <a:r>
              <a:rPr lang="en-US" dirty="0"/>
              <a:t>Navigate to your recently created Cognitive Services account</a:t>
            </a:r>
          </a:p>
          <a:p>
            <a:r>
              <a:rPr lang="en-US" dirty="0"/>
              <a:t>Click RESOURCE MANAGEMENT </a:t>
            </a:r>
            <a:r>
              <a:rPr lang="en-US" dirty="0">
                <a:sym typeface="Wingdings" panose="05000000000000000000" pitchFamily="2" charset="2"/>
              </a:rPr>
              <a:t> </a:t>
            </a:r>
            <a:r>
              <a:rPr lang="en-US" b="1" dirty="0">
                <a:sym typeface="Wingdings" panose="05000000000000000000" pitchFamily="2" charset="2"/>
              </a:rPr>
              <a:t>Keys</a:t>
            </a:r>
          </a:p>
          <a:p>
            <a:r>
              <a:rPr lang="en-US" dirty="0">
                <a:sym typeface="Wingdings" panose="05000000000000000000" pitchFamily="2" charset="2"/>
              </a:rPr>
              <a:t>Copy </a:t>
            </a:r>
            <a:r>
              <a:rPr lang="en-US" b="1" dirty="0">
                <a:sym typeface="Wingdings" panose="05000000000000000000" pitchFamily="2" charset="2"/>
              </a:rPr>
              <a:t>Key 1</a:t>
            </a:r>
            <a:endParaRPr lang="en-GB" b="1" dirty="0"/>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618585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(3/10)</a:t>
            </a:r>
            <a:endParaRPr lang="en-GB" dirty="0"/>
          </a:p>
        </p:txBody>
      </p:sp>
      <p:sp>
        <p:nvSpPr>
          <p:cNvPr id="4" name="Content Placeholder 3"/>
          <p:cNvSpPr>
            <a:spLocks noGrp="1"/>
          </p:cNvSpPr>
          <p:nvPr>
            <p:ph sz="quarter" idx="11"/>
          </p:nvPr>
        </p:nvSpPr>
        <p:spPr>
          <a:xfrm>
            <a:off x="183263" y="1394165"/>
            <a:ext cx="3566121" cy="2369880"/>
          </a:xfrm>
        </p:spPr>
        <p:txBody>
          <a:bodyPr/>
          <a:lstStyle/>
          <a:p>
            <a:r>
              <a:rPr lang="en-US" dirty="0"/>
              <a:t>Go to New </a:t>
            </a:r>
            <a:r>
              <a:rPr lang="en-US" dirty="0">
                <a:sym typeface="Wingdings" panose="05000000000000000000" pitchFamily="2" charset="2"/>
              </a:rPr>
              <a:t></a:t>
            </a:r>
            <a:r>
              <a:rPr lang="en-US" dirty="0"/>
              <a:t> Enterprise Integration </a:t>
            </a:r>
            <a:r>
              <a:rPr lang="en-US" dirty="0">
                <a:sym typeface="Wingdings" panose="05000000000000000000" pitchFamily="2" charset="2"/>
              </a:rPr>
              <a:t></a:t>
            </a:r>
            <a:r>
              <a:rPr lang="en-US" dirty="0"/>
              <a:t> Logic App</a:t>
            </a:r>
          </a:p>
          <a:p>
            <a:r>
              <a:rPr lang="en-US" dirty="0"/>
              <a:t>Enter a name</a:t>
            </a:r>
          </a:p>
          <a:p>
            <a:r>
              <a:rPr lang="en-US" dirty="0"/>
              <a:t>Select your Resource group</a:t>
            </a:r>
          </a:p>
          <a:p>
            <a:r>
              <a:rPr lang="en-US" dirty="0"/>
              <a:t>Click Create</a:t>
            </a:r>
          </a:p>
          <a:p>
            <a:endParaRPr lang="en-GB" dirty="0"/>
          </a:p>
        </p:txBody>
      </p:sp>
      <p:pic>
        <p:nvPicPr>
          <p:cNvPr id="6" name="Picture Placeholder 5" descr="Create logic app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41502430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(4/10)</a:t>
            </a:r>
            <a:endParaRPr lang="en-GB" dirty="0"/>
          </a:p>
        </p:txBody>
      </p:sp>
      <p:sp>
        <p:nvSpPr>
          <p:cNvPr id="4" name="Content Placeholder 3"/>
          <p:cNvSpPr>
            <a:spLocks noGrp="1"/>
          </p:cNvSpPr>
          <p:nvPr>
            <p:ph sz="quarter" idx="11"/>
          </p:nvPr>
        </p:nvSpPr>
        <p:spPr>
          <a:xfrm>
            <a:off x="183263" y="1394165"/>
            <a:ext cx="3566121" cy="2369880"/>
          </a:xfrm>
        </p:spPr>
        <p:txBody>
          <a:bodyPr/>
          <a:lstStyle/>
          <a:p>
            <a:r>
              <a:rPr lang="en-US" dirty="0"/>
              <a:t>Navigate to your recently created Logic App</a:t>
            </a:r>
          </a:p>
          <a:p>
            <a:r>
              <a:rPr lang="en-US" dirty="0"/>
              <a:t>Click </a:t>
            </a:r>
            <a:r>
              <a:rPr lang="en-US" b="1" dirty="0"/>
              <a:t>Edit</a:t>
            </a:r>
          </a:p>
          <a:p>
            <a:r>
              <a:rPr lang="en-US" dirty="0"/>
              <a:t>Select </a:t>
            </a:r>
            <a:r>
              <a:rPr lang="en-US" b="1" dirty="0"/>
              <a:t>Blank </a:t>
            </a:r>
            <a:r>
              <a:rPr lang="en-US" b="1" dirty="0" err="1"/>
              <a:t>LogicApp</a:t>
            </a:r>
            <a:endParaRPr lang="en-US" b="1" dirty="0"/>
          </a:p>
          <a:p>
            <a:r>
              <a:rPr lang="en-US" dirty="0"/>
              <a:t>For trigger, Click </a:t>
            </a:r>
            <a:r>
              <a:rPr lang="en-US" b="1" dirty="0"/>
              <a:t>Request / Response</a:t>
            </a:r>
            <a:r>
              <a:rPr lang="en-US" dirty="0"/>
              <a:t> (twice)</a:t>
            </a:r>
            <a:endParaRPr lang="en-US" b="1" dirty="0"/>
          </a:p>
          <a:p>
            <a:endParaRPr lang="en-GB" dirty="0"/>
          </a:p>
        </p:txBody>
      </p:sp>
      <p:pic>
        <p:nvPicPr>
          <p:cNvPr id="6" name="Picture Placeholder 5"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529542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(5/10)</a:t>
            </a:r>
            <a:endParaRPr lang="en-GB" dirty="0"/>
          </a:p>
        </p:txBody>
      </p:sp>
      <p:sp>
        <p:nvSpPr>
          <p:cNvPr id="4" name="Content Placeholder 3"/>
          <p:cNvSpPr>
            <a:spLocks noGrp="1"/>
          </p:cNvSpPr>
          <p:nvPr>
            <p:ph sz="quarter" idx="11"/>
          </p:nvPr>
        </p:nvSpPr>
        <p:spPr>
          <a:xfrm>
            <a:off x="183263" y="1394165"/>
            <a:ext cx="3566121" cy="2800767"/>
          </a:xfrm>
        </p:spPr>
        <p:txBody>
          <a:bodyPr/>
          <a:lstStyle/>
          <a:p>
            <a:r>
              <a:rPr lang="en-GB" dirty="0"/>
              <a:t>Copy the content Resources\</a:t>
            </a:r>
            <a:r>
              <a:rPr lang="en-GB" dirty="0" err="1"/>
              <a:t>TextAnalyticsLogicApp</a:t>
            </a:r>
            <a:r>
              <a:rPr lang="en-GB" dirty="0"/>
              <a:t>\request-</a:t>
            </a:r>
            <a:r>
              <a:rPr lang="en-GB" dirty="0" err="1"/>
              <a:t>schema.json</a:t>
            </a:r>
            <a:r>
              <a:rPr lang="en-GB" dirty="0"/>
              <a:t> into the Request Body JSON Schema field</a:t>
            </a:r>
          </a:p>
          <a:p>
            <a:r>
              <a:rPr lang="en-US" dirty="0"/>
              <a:t>C</a:t>
            </a:r>
            <a:r>
              <a:rPr lang="en-GB" dirty="0"/>
              <a:t>lick New step </a:t>
            </a:r>
            <a:r>
              <a:rPr lang="en-GB" dirty="0">
                <a:sym typeface="Wingdings" panose="05000000000000000000" pitchFamily="2" charset="2"/>
              </a:rPr>
              <a:t> Add an action</a:t>
            </a:r>
            <a:endParaRPr lang="en-GB" dirty="0"/>
          </a:p>
          <a:p>
            <a:endParaRPr lang="en-GB" dirty="0"/>
          </a:p>
        </p:txBody>
      </p:sp>
      <p:pic>
        <p:nvPicPr>
          <p:cNvPr id="6" name="Picture Placeholder 5"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6713816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(6/10)</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In the search box, type </a:t>
            </a:r>
            <a:r>
              <a:rPr lang="en-US" dirty="0">
                <a:latin typeface="Lucida Console" panose="020B0609040504020204" pitchFamily="49" charset="0"/>
              </a:rPr>
              <a:t>text</a:t>
            </a:r>
          </a:p>
          <a:p>
            <a:r>
              <a:rPr lang="en-US" dirty="0"/>
              <a:t>From the result list, select </a:t>
            </a:r>
            <a:r>
              <a:rPr lang="en-US" b="1" dirty="0"/>
              <a:t>Text Analytics – Detect Sentiment</a:t>
            </a:r>
            <a:endParaRPr lang="en-GB" dirty="0"/>
          </a:p>
        </p:txBody>
      </p:sp>
      <p:pic>
        <p:nvPicPr>
          <p:cNvPr id="6" name="Picture Placeholder 5"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1637811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(7/10)</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Enter any name</a:t>
            </a:r>
          </a:p>
          <a:p>
            <a:r>
              <a:rPr lang="en-US" dirty="0"/>
              <a:t>Enter the key of the Cognitive Service, that you copied in a previous step</a:t>
            </a:r>
            <a:endParaRPr lang="en-GB" dirty="0"/>
          </a:p>
        </p:txBody>
      </p:sp>
      <p:pic>
        <p:nvPicPr>
          <p:cNvPr id="5" name="Picture Placeholder 4"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382361588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(8/10)</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As input for the Detect Sentiment action, select the </a:t>
            </a:r>
            <a:r>
              <a:rPr lang="en-US" b="1" dirty="0"/>
              <a:t>text</a:t>
            </a:r>
            <a:r>
              <a:rPr lang="en-US" dirty="0"/>
              <a:t> field</a:t>
            </a:r>
            <a:endParaRPr lang="en-GB" dirty="0"/>
          </a:p>
        </p:txBody>
      </p:sp>
      <p:pic>
        <p:nvPicPr>
          <p:cNvPr id="6" name="Picture Placeholder 5"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1311469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5229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(9/10)</a:t>
            </a:r>
            <a:endParaRPr lang="en-GB" dirty="0"/>
          </a:p>
        </p:txBody>
      </p:sp>
      <p:sp>
        <p:nvSpPr>
          <p:cNvPr id="4" name="Content Placeholder 3"/>
          <p:cNvSpPr>
            <a:spLocks noGrp="1"/>
          </p:cNvSpPr>
          <p:nvPr>
            <p:ph sz="quarter" idx="11"/>
          </p:nvPr>
        </p:nvSpPr>
        <p:spPr>
          <a:xfrm>
            <a:off x="183263" y="1394165"/>
            <a:ext cx="3566121" cy="2923877"/>
          </a:xfrm>
        </p:spPr>
        <p:txBody>
          <a:bodyPr/>
          <a:lstStyle/>
          <a:p>
            <a:r>
              <a:rPr lang="en-US" dirty="0"/>
              <a:t>C</a:t>
            </a:r>
            <a:r>
              <a:rPr lang="en-GB" dirty="0"/>
              <a:t>lick New step </a:t>
            </a:r>
            <a:r>
              <a:rPr lang="en-GB" dirty="0">
                <a:sym typeface="Wingdings" panose="05000000000000000000" pitchFamily="2" charset="2"/>
              </a:rPr>
              <a:t> Add an action</a:t>
            </a:r>
          </a:p>
          <a:p>
            <a:r>
              <a:rPr lang="en-GB" dirty="0">
                <a:sym typeface="Wingdings" panose="05000000000000000000" pitchFamily="2" charset="2"/>
              </a:rPr>
              <a:t>Click on </a:t>
            </a:r>
            <a:r>
              <a:rPr lang="en-GB" b="1" dirty="0">
                <a:sym typeface="Wingdings" panose="05000000000000000000" pitchFamily="2" charset="2"/>
              </a:rPr>
              <a:t>Azure Functions </a:t>
            </a:r>
            <a:r>
              <a:rPr lang="en-GB" dirty="0">
                <a:sym typeface="Wingdings" panose="05000000000000000000" pitchFamily="2" charset="2"/>
              </a:rPr>
              <a:t>(twice)</a:t>
            </a:r>
          </a:p>
          <a:p>
            <a:r>
              <a:rPr lang="en-US" dirty="0">
                <a:sym typeface="Wingdings" panose="05000000000000000000" pitchFamily="2" charset="2"/>
              </a:rPr>
              <a:t>S</a:t>
            </a:r>
            <a:r>
              <a:rPr lang="en-GB" dirty="0">
                <a:sym typeface="Wingdings" panose="05000000000000000000" pitchFamily="2" charset="2"/>
              </a:rPr>
              <a:t>elect your Function app and previously created function name.</a:t>
            </a:r>
          </a:p>
          <a:p>
            <a:endParaRPr lang="en-GB" dirty="0"/>
          </a:p>
          <a:p>
            <a:endParaRPr lang="en-GB" dirty="0"/>
          </a:p>
        </p:txBody>
      </p:sp>
      <p:pic>
        <p:nvPicPr>
          <p:cNvPr id="5" name="Picture Placeholder 4" descr="Logic Apps Designer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199400415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Logic App (10/10)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Copy the following JSON to the Input Payload Object field. Fill the values with dynamic content placeholders.</a:t>
            </a:r>
          </a:p>
          <a:p>
            <a:r>
              <a:rPr lang="en-US" dirty="0"/>
              <a:t>Click Save</a:t>
            </a:r>
            <a:endParaRPr lang="en-GB" dirty="0"/>
          </a:p>
        </p:txBody>
      </p:sp>
      <p:sp>
        <p:nvSpPr>
          <p:cNvPr id="5" name="TextBox 4"/>
          <p:cNvSpPr txBox="1"/>
          <p:nvPr/>
        </p:nvSpPr>
        <p:spPr>
          <a:xfrm>
            <a:off x="731897" y="3217964"/>
            <a:ext cx="2834609"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400515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(1/6)</a:t>
            </a:r>
            <a:endParaRPr lang="en-GB" dirty="0"/>
          </a:p>
        </p:txBody>
      </p:sp>
      <p:pic>
        <p:nvPicPr>
          <p:cNvPr id="5" name="Picture Placeholder 4" descr="New Stream Analytics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201424"/>
          </a:xfrm>
        </p:spPr>
        <p:txBody>
          <a:bodyPr/>
          <a:lstStyle/>
          <a:p>
            <a:pPr marL="0" indent="0">
              <a:buNone/>
            </a:pPr>
            <a:r>
              <a:rPr lang="en-US" i="1" dirty="0"/>
              <a:t>We create a Stream Analytics job, that pulls bot messages from the Event Hub and store them in the Data Lake Store. In addition, it computes average sentiment over a time window and forwards that data to Power BI for real-time dashboarding.</a:t>
            </a:r>
          </a:p>
          <a:p>
            <a:r>
              <a:rPr lang="en-US" dirty="0"/>
              <a:t>Go to New </a:t>
            </a:r>
            <a:r>
              <a:rPr lang="en-US" dirty="0">
                <a:sym typeface="Wingdings" panose="05000000000000000000" pitchFamily="2" charset="2"/>
              </a:rPr>
              <a:t></a:t>
            </a:r>
            <a:r>
              <a:rPr lang="en-US" dirty="0"/>
              <a:t> Internet of Things </a:t>
            </a:r>
            <a:r>
              <a:rPr lang="en-US" dirty="0">
                <a:sym typeface="Wingdings" panose="05000000000000000000" pitchFamily="2" charset="2"/>
              </a:rPr>
              <a:t></a:t>
            </a:r>
            <a:r>
              <a:rPr lang="en-US" dirty="0"/>
              <a:t> Stream Analytics Job</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134888823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(2/6)</a:t>
            </a:r>
            <a:endParaRPr lang="en-GB" dirty="0"/>
          </a:p>
        </p:txBody>
      </p:sp>
      <p:pic>
        <p:nvPicPr>
          <p:cNvPr id="5" name="Picture Placeholder 4" descr="New in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16429"/>
          </a:xfrm>
        </p:spPr>
        <p:txBody>
          <a:bodyPr/>
          <a:lstStyle/>
          <a:p>
            <a:r>
              <a:rPr lang="en-US" dirty="0"/>
              <a:t>Navigate to your newly created Stream Analytics Job</a:t>
            </a:r>
          </a:p>
          <a:p>
            <a:r>
              <a:rPr lang="en-US" dirty="0"/>
              <a:t>Click JOB TOPOLOGY </a:t>
            </a:r>
            <a:r>
              <a:rPr lang="en-US" dirty="0">
                <a:sym typeface="Wingdings" panose="05000000000000000000" pitchFamily="2" charset="2"/>
              </a:rPr>
              <a:t> Inputs, then + Add</a:t>
            </a:r>
          </a:p>
          <a:p>
            <a:r>
              <a:rPr lang="en-US" dirty="0">
                <a:sym typeface="Wingdings" panose="05000000000000000000" pitchFamily="2" charset="2"/>
              </a:rPr>
              <a:t>As Input alias, enter </a:t>
            </a:r>
            <a:r>
              <a:rPr lang="en-GB" dirty="0" err="1">
                <a:latin typeface="Lucida Console" panose="020B0609040504020204" pitchFamily="49" charset="0"/>
              </a:rPr>
              <a:t>botincomingdata</a:t>
            </a:r>
            <a:r>
              <a:rPr lang="en-GB" dirty="0"/>
              <a:t> </a:t>
            </a:r>
          </a:p>
          <a:p>
            <a:r>
              <a:rPr lang="en-US" dirty="0">
                <a:sym typeface="Wingdings" panose="05000000000000000000" pitchFamily="2" charset="2"/>
              </a:rPr>
              <a:t>Select your event hub namespace, name, and listen policy</a:t>
            </a:r>
          </a:p>
          <a:p>
            <a:r>
              <a:rPr lang="en-US" dirty="0">
                <a:sym typeface="Wingdings" panose="05000000000000000000" pitchFamily="2" charset="2"/>
              </a:rPr>
              <a:t>Click Create</a:t>
            </a:r>
          </a:p>
          <a:p>
            <a:endParaRPr lang="en-GB" dirty="0"/>
          </a:p>
        </p:txBody>
      </p:sp>
    </p:spTree>
    <p:extLst>
      <p:ext uri="{BB962C8B-B14F-4D97-AF65-F5344CB8AC3E}">
        <p14:creationId xmlns:p14="http://schemas.microsoft.com/office/powerpoint/2010/main" val="1547771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(3/6)</a:t>
            </a:r>
            <a:endParaRPr lang="en-GB" dirty="0"/>
          </a:p>
        </p:txBody>
      </p:sp>
      <p:pic>
        <p:nvPicPr>
          <p:cNvPr id="5" name="Picture Placeholder 4" descr="New out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2" y="1394165"/>
            <a:ext cx="3931877" cy="3884140"/>
          </a:xfrm>
        </p:spPr>
        <p:txBody>
          <a:bodyPr/>
          <a:lstStyle/>
          <a:p>
            <a:r>
              <a:rPr lang="en-US" dirty="0"/>
              <a:t>Click JOB TOPOLOGY </a:t>
            </a:r>
            <a:r>
              <a:rPr lang="en-US" dirty="0">
                <a:sym typeface="Wingdings" panose="05000000000000000000" pitchFamily="2" charset="2"/>
              </a:rPr>
              <a:t> Outputs, then + Add</a:t>
            </a:r>
          </a:p>
          <a:p>
            <a:r>
              <a:rPr lang="en-US" dirty="0"/>
              <a:t>As Output alias, enter </a:t>
            </a:r>
            <a:r>
              <a:rPr lang="en-GB" dirty="0"/>
              <a:t> </a:t>
            </a:r>
            <a:r>
              <a:rPr lang="en-GB" dirty="0" err="1">
                <a:latin typeface="Lucida Console" panose="020B0609040504020204" pitchFamily="49" charset="0"/>
              </a:rPr>
              <a:t>datalake</a:t>
            </a:r>
            <a:r>
              <a:rPr lang="en-GB" dirty="0"/>
              <a:t> </a:t>
            </a:r>
          </a:p>
          <a:p>
            <a:r>
              <a:rPr lang="en-US" dirty="0"/>
              <a:t>As Sink, select Data Lake Store</a:t>
            </a:r>
          </a:p>
          <a:p>
            <a:r>
              <a:rPr lang="en-US" dirty="0"/>
              <a:t>Click Authorize</a:t>
            </a:r>
          </a:p>
          <a:p>
            <a:r>
              <a:rPr lang="en-US" dirty="0"/>
              <a:t>As Path prefix pattern, enter </a:t>
            </a:r>
            <a:r>
              <a:rPr lang="en-GB" dirty="0"/>
              <a:t> </a:t>
            </a:r>
            <a:r>
              <a:rPr lang="en-GB" sz="1600" dirty="0" err="1">
                <a:latin typeface="Lucida Console" panose="020B0609040504020204" pitchFamily="49" charset="0"/>
              </a:rPr>
              <a:t>botdata</a:t>
            </a:r>
            <a:r>
              <a:rPr lang="en-GB" sz="1600" dirty="0">
                <a:latin typeface="Lucida Console" panose="020B0609040504020204" pitchFamily="49" charset="0"/>
              </a:rPr>
              <a:t>/raw/{date}/{time}/ </a:t>
            </a:r>
          </a:p>
          <a:p>
            <a:r>
              <a:rPr lang="en-US" dirty="0"/>
              <a:t>C</a:t>
            </a:r>
            <a:r>
              <a:rPr lang="en-GB" dirty="0"/>
              <a:t>lick Create</a:t>
            </a:r>
          </a:p>
          <a:p>
            <a:endParaRPr lang="en-US" dirty="0"/>
          </a:p>
          <a:p>
            <a:endParaRPr lang="en-GB" dirty="0"/>
          </a:p>
        </p:txBody>
      </p:sp>
    </p:spTree>
    <p:extLst>
      <p:ext uri="{BB962C8B-B14F-4D97-AF65-F5344CB8AC3E}">
        <p14:creationId xmlns:p14="http://schemas.microsoft.com/office/powerpoint/2010/main" val="171005877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(4/6)</a:t>
            </a:r>
            <a:endParaRPr lang="en-GB" dirty="0"/>
          </a:p>
        </p:txBody>
      </p:sp>
      <p:pic>
        <p:nvPicPr>
          <p:cNvPr id="6" name="Picture Placeholder 5" descr="Output detai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62541"/>
          </a:xfrm>
        </p:spPr>
        <p:txBody>
          <a:bodyPr/>
          <a:lstStyle/>
          <a:p>
            <a:r>
              <a:rPr lang="en-US" dirty="0"/>
              <a:t>Under Outputs, click Add</a:t>
            </a:r>
          </a:p>
          <a:p>
            <a:r>
              <a:rPr lang="en-US" dirty="0"/>
              <a:t>As Output alias, enter </a:t>
            </a:r>
            <a:r>
              <a:rPr lang="en-GB" dirty="0"/>
              <a:t> </a:t>
            </a:r>
            <a:r>
              <a:rPr lang="en-GB" dirty="0" err="1"/>
              <a:t>powerbi</a:t>
            </a:r>
            <a:r>
              <a:rPr lang="en-GB" dirty="0"/>
              <a:t> </a:t>
            </a:r>
          </a:p>
          <a:p>
            <a:r>
              <a:rPr lang="en-US" dirty="0"/>
              <a:t>As Sink, select Power BI</a:t>
            </a:r>
          </a:p>
          <a:p>
            <a:r>
              <a:rPr lang="en-US" dirty="0"/>
              <a:t>Click Authorize</a:t>
            </a:r>
          </a:p>
          <a:p>
            <a:r>
              <a:rPr lang="en-US" dirty="0"/>
              <a:t>As Dataset Name, enter </a:t>
            </a:r>
            <a:r>
              <a:rPr lang="en-US" dirty="0" err="1"/>
              <a:t>cisbot</a:t>
            </a:r>
            <a:endParaRPr lang="en-US" dirty="0"/>
          </a:p>
          <a:p>
            <a:r>
              <a:rPr lang="en-US" dirty="0"/>
              <a:t>As Table Name, enter </a:t>
            </a:r>
            <a:r>
              <a:rPr lang="en-US" dirty="0" err="1"/>
              <a:t>botdata</a:t>
            </a:r>
            <a:endParaRPr lang="en-US" dirty="0"/>
          </a:p>
          <a:p>
            <a:r>
              <a:rPr lang="en-US" dirty="0"/>
              <a:t>Click Save</a:t>
            </a:r>
          </a:p>
          <a:p>
            <a:endParaRPr lang="en-GB" dirty="0"/>
          </a:p>
        </p:txBody>
      </p:sp>
    </p:spTree>
    <p:extLst>
      <p:ext uri="{BB962C8B-B14F-4D97-AF65-F5344CB8AC3E}">
        <p14:creationId xmlns:p14="http://schemas.microsoft.com/office/powerpoint/2010/main" val="4207264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(5/6)</a:t>
            </a:r>
            <a:endParaRPr lang="en-GB" dirty="0"/>
          </a:p>
        </p:txBody>
      </p:sp>
      <p:sp>
        <p:nvSpPr>
          <p:cNvPr id="4" name="Content Placeholder 3"/>
          <p:cNvSpPr>
            <a:spLocks noGrp="1"/>
          </p:cNvSpPr>
          <p:nvPr>
            <p:ph sz="quarter" idx="11"/>
          </p:nvPr>
        </p:nvSpPr>
        <p:spPr>
          <a:xfrm>
            <a:off x="183263" y="1394165"/>
            <a:ext cx="3566121" cy="1415772"/>
          </a:xfrm>
        </p:spPr>
        <p:txBody>
          <a:bodyPr/>
          <a:lstStyle/>
          <a:p>
            <a:r>
              <a:rPr lang="en-US" dirty="0"/>
              <a:t>Click JOB TOPOLOGY </a:t>
            </a:r>
            <a:r>
              <a:rPr lang="en-US" dirty="0">
                <a:sym typeface="Wingdings" panose="05000000000000000000" pitchFamily="2" charset="2"/>
              </a:rPr>
              <a:t> Query, then + Add</a:t>
            </a:r>
          </a:p>
          <a:p>
            <a:r>
              <a:rPr lang="en-US" dirty="0"/>
              <a:t>Paste the following query</a:t>
            </a:r>
          </a:p>
          <a:p>
            <a:r>
              <a:rPr lang="en-US" dirty="0"/>
              <a:t>Click Save</a:t>
            </a:r>
            <a:endParaRPr lang="en-GB" dirty="0"/>
          </a:p>
        </p:txBody>
      </p:sp>
      <p:sp>
        <p:nvSpPr>
          <p:cNvPr id="5" name="Rectangle 4"/>
          <p:cNvSpPr/>
          <p:nvPr/>
        </p:nvSpPr>
        <p:spPr>
          <a:xfrm>
            <a:off x="457580" y="3190762"/>
            <a:ext cx="3200365"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pic>
        <p:nvPicPr>
          <p:cNvPr id="12" name="Picture Placeholder 11" descr="algattikcisbotstream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556630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Stream Analytics job (6/6)</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92771"/>
          </a:xfrm>
        </p:spPr>
        <p:txBody>
          <a:bodyPr/>
          <a:lstStyle/>
          <a:p>
            <a:r>
              <a:rPr lang="en-US" dirty="0"/>
              <a:t>Under Overview, click Start</a:t>
            </a:r>
          </a:p>
          <a:p>
            <a:r>
              <a:rPr lang="en-US" dirty="0"/>
              <a:t>As job start time, select Now</a:t>
            </a:r>
          </a:p>
          <a:p>
            <a:r>
              <a:rPr lang="en-US" dirty="0"/>
              <a:t>Click Start</a:t>
            </a:r>
            <a:endParaRPr lang="en-GB" dirty="0"/>
          </a:p>
        </p:txBody>
      </p:sp>
    </p:spTree>
    <p:extLst>
      <p:ext uri="{BB962C8B-B14F-4D97-AF65-F5344CB8AC3E}">
        <p14:creationId xmlns:p14="http://schemas.microsoft.com/office/powerpoint/2010/main" val="31865156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(1/6)</a:t>
            </a:r>
            <a:endParaRPr lang="en-GB" dirty="0"/>
          </a:p>
        </p:txBody>
      </p:sp>
      <p:pic>
        <p:nvPicPr>
          <p:cNvPr id="5" name="Picture Placeholder 4" descr="Bot Service (preview)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77985"/>
          </a:xfrm>
        </p:spPr>
        <p:txBody>
          <a:bodyPr/>
          <a:lstStyle/>
          <a:p>
            <a:pPr marL="0" indent="0">
              <a:buNone/>
            </a:pPr>
            <a:r>
              <a:rPr lang="en-US" i="1" dirty="0"/>
              <a:t>We create the bot, as a web application based on the open-source bot framework for interactive conversations.</a:t>
            </a:r>
          </a:p>
          <a:p>
            <a:r>
              <a:rPr lang="en-US" dirty="0"/>
              <a:t>Go to New </a:t>
            </a:r>
            <a:r>
              <a:rPr lang="en-US" dirty="0">
                <a:sym typeface="Wingdings" panose="05000000000000000000" pitchFamily="2" charset="2"/>
              </a:rPr>
              <a:t></a:t>
            </a:r>
            <a:r>
              <a:rPr lang="en-US" dirty="0"/>
              <a:t> Intelligence + Analytics </a:t>
            </a:r>
            <a:r>
              <a:rPr lang="en-US" dirty="0">
                <a:sym typeface="Wingdings" panose="05000000000000000000" pitchFamily="2" charset="2"/>
              </a:rPr>
              <a:t></a:t>
            </a:r>
            <a:r>
              <a:rPr lang="en-US" dirty="0"/>
              <a:t> Bot service</a:t>
            </a:r>
          </a:p>
          <a:p>
            <a:r>
              <a:rPr lang="en-US" dirty="0"/>
              <a:t>Click Create</a:t>
            </a:r>
          </a:p>
          <a:p>
            <a:r>
              <a:rPr lang="en-US" dirty="0"/>
              <a:t>Enter a unique name</a:t>
            </a:r>
          </a:p>
          <a:p>
            <a:r>
              <a:rPr lang="en-US" dirty="0"/>
              <a:t>Select your resource group</a:t>
            </a:r>
          </a:p>
          <a:p>
            <a:r>
              <a:rPr lang="en-US" dirty="0"/>
              <a:t>Select your location</a:t>
            </a:r>
          </a:p>
          <a:p>
            <a:r>
              <a:rPr lang="en-US" dirty="0"/>
              <a:t>Click Create</a:t>
            </a:r>
            <a:endParaRPr lang="en-GB" dirty="0"/>
          </a:p>
        </p:txBody>
      </p:sp>
    </p:spTree>
    <p:extLst>
      <p:ext uri="{BB962C8B-B14F-4D97-AF65-F5344CB8AC3E}">
        <p14:creationId xmlns:p14="http://schemas.microsoft.com/office/powerpoint/2010/main" val="35190376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(2/6)</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31873"/>
          </a:xfrm>
        </p:spPr>
        <p:txBody>
          <a:bodyPr/>
          <a:lstStyle/>
          <a:p>
            <a:r>
              <a:rPr lang="en-US" dirty="0"/>
              <a:t>Navigate to your newly created Bot Service</a:t>
            </a:r>
          </a:p>
          <a:p>
            <a:r>
              <a:rPr lang="en-US" dirty="0"/>
              <a:t>Click Create Microsoft App ID and password</a:t>
            </a:r>
          </a:p>
          <a:p>
            <a:r>
              <a:rPr lang="en-US" dirty="0"/>
              <a:t>You will need to use a Microsoft account (not a corporate account). If you don’t have one, you can create a personal one at that step.</a:t>
            </a:r>
          </a:p>
          <a:p>
            <a:r>
              <a:rPr lang="en-US" dirty="0"/>
              <a:t>Click </a:t>
            </a:r>
            <a:r>
              <a:rPr lang="en-GB" dirty="0"/>
              <a:t>Generate an app password to continue </a:t>
            </a:r>
          </a:p>
          <a:p>
            <a:pPr marL="0" indent="0">
              <a:buNone/>
            </a:pPr>
            <a:endParaRPr lang="en-GB" dirty="0"/>
          </a:p>
        </p:txBody>
      </p:sp>
    </p:spTree>
    <p:extLst>
      <p:ext uri="{BB962C8B-B14F-4D97-AF65-F5344CB8AC3E}">
        <p14:creationId xmlns:p14="http://schemas.microsoft.com/office/powerpoint/2010/main" val="4643193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36843018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(3/6)</a:t>
            </a:r>
            <a:endParaRPr lang="en-GB" dirty="0"/>
          </a:p>
        </p:txBody>
      </p:sp>
      <p:pic>
        <p:nvPicPr>
          <p:cNvPr id="5" name="Picture Placeholder 4" descr="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When the password is displayed, select copy it to the clipboard (Ctrl-C)</a:t>
            </a:r>
          </a:p>
          <a:p>
            <a:r>
              <a:rPr lang="en-US" dirty="0"/>
              <a:t>Click Finish and go back to Bot Framework</a:t>
            </a:r>
            <a:endParaRPr lang="en-GB" dirty="0"/>
          </a:p>
        </p:txBody>
      </p:sp>
    </p:spTree>
    <p:extLst>
      <p:ext uri="{BB962C8B-B14F-4D97-AF65-F5344CB8AC3E}">
        <p14:creationId xmlns:p14="http://schemas.microsoft.com/office/powerpoint/2010/main" val="286802464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(4/6)</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3428"/>
          </a:xfrm>
        </p:spPr>
        <p:txBody>
          <a:bodyPr/>
          <a:lstStyle/>
          <a:p>
            <a:r>
              <a:rPr lang="en-US" dirty="0"/>
              <a:t>Paste your password</a:t>
            </a:r>
          </a:p>
          <a:p>
            <a:r>
              <a:rPr lang="en-US" dirty="0"/>
              <a:t>In Choose a Language, select C#</a:t>
            </a:r>
          </a:p>
          <a:p>
            <a:r>
              <a:rPr lang="en-US" dirty="0"/>
              <a:t>In Choose a Template, select </a:t>
            </a:r>
            <a:r>
              <a:rPr lang="en-GB" dirty="0"/>
              <a:t>Language understanding</a:t>
            </a:r>
          </a:p>
          <a:p>
            <a:r>
              <a:rPr lang="en-US" dirty="0"/>
              <a:t>Click Create Bot</a:t>
            </a:r>
          </a:p>
          <a:p>
            <a:r>
              <a:rPr lang="en-US" dirty="0"/>
              <a:t>When the </a:t>
            </a:r>
            <a:r>
              <a:rPr lang="en-GB" dirty="0"/>
              <a:t>window “Connect Azure Bot Service to LUIS” appears, Click OK</a:t>
            </a:r>
          </a:p>
          <a:p>
            <a:r>
              <a:rPr lang="en-GB" dirty="0"/>
              <a:t>Generating the bot will take a few minutes.</a:t>
            </a:r>
          </a:p>
        </p:txBody>
      </p:sp>
    </p:spTree>
    <p:extLst>
      <p:ext uri="{BB962C8B-B14F-4D97-AF65-F5344CB8AC3E}">
        <p14:creationId xmlns:p14="http://schemas.microsoft.com/office/powerpoint/2010/main" val="319308147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(5/6)</a:t>
            </a:r>
            <a:endParaRPr lang="de-CH" dirty="0"/>
          </a:p>
        </p:txBody>
      </p:sp>
      <p:pic>
        <p:nvPicPr>
          <p:cNvPr id="5" name="Picture Placeholder 4" descr="Bot Service - Microsoft Azure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738664"/>
          </a:xfrm>
        </p:spPr>
        <p:txBody>
          <a:bodyPr/>
          <a:lstStyle/>
          <a:p>
            <a:r>
              <a:rPr lang="en-US" dirty="0"/>
              <a:t>Open the file </a:t>
            </a:r>
            <a:r>
              <a:rPr lang="en-US" dirty="0" err="1"/>
              <a:t>BasicLuisDialog.csx</a:t>
            </a:r>
            <a:endParaRPr lang="de-CH" dirty="0"/>
          </a:p>
        </p:txBody>
      </p:sp>
    </p:spTree>
    <p:extLst>
      <p:ext uri="{BB962C8B-B14F-4D97-AF65-F5344CB8AC3E}">
        <p14:creationId xmlns:p14="http://schemas.microsoft.com/office/powerpoint/2010/main" val="332499278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(6/6)</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077766"/>
          </a:xfrm>
        </p:spPr>
        <p:txBody>
          <a:bodyPr/>
          <a:lstStyle/>
          <a:p>
            <a:r>
              <a:rPr lang="en-US" dirty="0"/>
              <a:t>Replace the content with the content of the file Resources/Bot/</a:t>
            </a:r>
            <a:r>
              <a:rPr lang="en-US" dirty="0" err="1"/>
              <a:t>BasicLuisDialog.csx</a:t>
            </a:r>
            <a:endParaRPr lang="en-US" dirty="0"/>
          </a:p>
          <a:p>
            <a:r>
              <a:rPr lang="de-CH" b="1" dirty="0">
                <a:solidFill>
                  <a:srgbClr val="FF0000"/>
                </a:solidFill>
              </a:rPr>
              <a:t>⚠ Make sure you paste the code into the file BasicLuisDialog.csx !</a:t>
            </a:r>
          </a:p>
          <a:p>
            <a:r>
              <a:rPr lang="en-US" dirty="0"/>
              <a:t>We need the Logic App Request URL. We will find it in the next step.</a:t>
            </a:r>
            <a:endParaRPr lang="en-GB" dirty="0"/>
          </a:p>
        </p:txBody>
      </p:sp>
      <p:sp>
        <p:nvSpPr>
          <p:cNvPr id="6" name="Rectangular Callout 5"/>
          <p:cNvSpPr/>
          <p:nvPr/>
        </p:nvSpPr>
        <p:spPr bwMode="auto">
          <a:xfrm>
            <a:off x="7315505" y="5783237"/>
            <a:ext cx="1737341" cy="914390"/>
          </a:xfrm>
          <a:prstGeom prst="wedgeRectCallout">
            <a:avLst>
              <a:gd name="adj1" fmla="val -147320"/>
              <a:gd name="adj2" fmla="val -16149"/>
            </a:avLst>
          </a:prstGeom>
          <a:solidFill>
            <a:srgbClr val="FF0000"/>
          </a:solidFill>
          <a:ln w="28575">
            <a:solidFill>
              <a:schemeClr val="accent6">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de-CH" dirty="0"/>
              <a:t>⚠ Do not paste the code into run.csx!</a:t>
            </a: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144145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your Bot with your Logic App (1/2)</a:t>
            </a:r>
            <a:endParaRPr lang="en-GB" dirty="0"/>
          </a:p>
        </p:txBody>
      </p:sp>
      <p:sp>
        <p:nvSpPr>
          <p:cNvPr id="4" name="Content Placeholder 3"/>
          <p:cNvSpPr>
            <a:spLocks noGrp="1"/>
          </p:cNvSpPr>
          <p:nvPr>
            <p:ph sz="quarter" idx="11"/>
          </p:nvPr>
        </p:nvSpPr>
        <p:spPr>
          <a:xfrm>
            <a:off x="183263" y="1394165"/>
            <a:ext cx="3566121" cy="1692771"/>
          </a:xfrm>
        </p:spPr>
        <p:txBody>
          <a:bodyPr/>
          <a:lstStyle/>
          <a:p>
            <a:r>
              <a:rPr lang="en-US" dirty="0"/>
              <a:t>Navigate to your Logic App</a:t>
            </a:r>
          </a:p>
          <a:p>
            <a:r>
              <a:rPr lang="en-US" dirty="0">
                <a:sym typeface="Wingdings" panose="05000000000000000000" pitchFamily="2" charset="2"/>
              </a:rPr>
              <a:t>Click Edit</a:t>
            </a:r>
          </a:p>
          <a:p>
            <a:r>
              <a:rPr lang="en-US" dirty="0">
                <a:sym typeface="Wingdings" panose="05000000000000000000" pitchFamily="2" charset="2"/>
              </a:rPr>
              <a:t>Copy the HTTP POST URL to the clipboard</a:t>
            </a:r>
          </a:p>
        </p:txBody>
      </p:sp>
      <p:pic>
        <p:nvPicPr>
          <p:cNvPr id="7" name="Picture Placeholder 6"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3515799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your Bot with your Logic App (2/2)</a:t>
            </a:r>
            <a:endParaRPr lang="en-GB" dirty="0"/>
          </a:p>
        </p:txBody>
      </p:sp>
      <p:sp>
        <p:nvSpPr>
          <p:cNvPr id="4" name="Content Placeholder 3"/>
          <p:cNvSpPr>
            <a:spLocks noGrp="1"/>
          </p:cNvSpPr>
          <p:nvPr>
            <p:ph sz="quarter" idx="11"/>
          </p:nvPr>
        </p:nvSpPr>
        <p:spPr>
          <a:xfrm>
            <a:off x="183263" y="1394165"/>
            <a:ext cx="3566121" cy="2372957"/>
          </a:xfrm>
        </p:spPr>
        <p:txBody>
          <a:bodyPr/>
          <a:lstStyle/>
          <a:p>
            <a:r>
              <a:rPr lang="en-US" dirty="0"/>
              <a:t>Paste the value of the Logic App Request URL into the </a:t>
            </a:r>
            <a:r>
              <a:rPr lang="en-US" dirty="0" err="1"/>
              <a:t>logicAppURL</a:t>
            </a:r>
            <a:r>
              <a:rPr lang="en-US" dirty="0"/>
              <a:t> constant definition, in </a:t>
            </a:r>
            <a:r>
              <a:rPr lang="en-US" dirty="0" err="1"/>
              <a:t>BasicLuisDialog.csx</a:t>
            </a:r>
            <a:r>
              <a:rPr lang="en-US" dirty="0"/>
              <a:t>.</a:t>
            </a:r>
          </a:p>
          <a:p>
            <a:pPr lvl="1"/>
            <a:r>
              <a:rPr lang="en-US" dirty="0"/>
              <a:t>Leave the </a:t>
            </a:r>
            <a:r>
              <a:rPr lang="en-US" dirty="0" err="1"/>
              <a:t>mlWebService</a:t>
            </a:r>
            <a:r>
              <a:rPr lang="en-US" dirty="0"/>
              <a:t>* constants as-is for now, we will fill them in later.</a:t>
            </a:r>
          </a:p>
        </p:txBody>
      </p:sp>
      <p:pic>
        <p:nvPicPr>
          <p:cNvPr id="7" name="Picture Placeholder 6"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18452527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023700" y="479764"/>
            <a:ext cx="7620909" cy="1920229"/>
          </a:xfrm>
          <a:prstGeom prst="rect">
            <a:avLst/>
          </a:prstGeom>
        </p:spPr>
      </p:pic>
      <p:sp>
        <p:nvSpPr>
          <p:cNvPr id="2" name="Title 1"/>
          <p:cNvSpPr>
            <a:spLocks noGrp="1"/>
          </p:cNvSpPr>
          <p:nvPr>
            <p:ph type="title"/>
          </p:nvPr>
        </p:nvSpPr>
        <p:spPr>
          <a:xfrm>
            <a:off x="183263" y="296897"/>
            <a:ext cx="3566121" cy="960263"/>
          </a:xfrm>
        </p:spPr>
        <p:txBody>
          <a:bodyPr/>
          <a:lstStyle/>
          <a:p>
            <a:r>
              <a:rPr lang="en-US" dirty="0"/>
              <a:t>Set up Language Understanding (1/4)</a:t>
            </a:r>
            <a:endParaRPr lang="en-GB" dirty="0"/>
          </a:p>
        </p:txBody>
      </p:sp>
      <p:sp>
        <p:nvSpPr>
          <p:cNvPr id="4" name="Content Placeholder 3"/>
          <p:cNvSpPr>
            <a:spLocks noGrp="1"/>
          </p:cNvSpPr>
          <p:nvPr>
            <p:ph sz="quarter" idx="11"/>
          </p:nvPr>
        </p:nvSpPr>
        <p:spPr>
          <a:xfrm>
            <a:off x="183263" y="1394165"/>
            <a:ext cx="3566121" cy="5632311"/>
          </a:xfrm>
        </p:spPr>
        <p:txBody>
          <a:bodyPr/>
          <a:lstStyle/>
          <a:p>
            <a:r>
              <a:rPr lang="en-US" dirty="0"/>
              <a:t>Try interacting with the bot and study the code of </a:t>
            </a:r>
            <a:r>
              <a:rPr lang="en-US" dirty="0" err="1"/>
              <a:t>BasicLuisDialog.csx</a:t>
            </a:r>
            <a:r>
              <a:rPr lang="en-US" dirty="0"/>
              <a:t>.</a:t>
            </a:r>
          </a:p>
          <a:p>
            <a:r>
              <a:rPr lang="en-US" dirty="0"/>
              <a:t>Note that several callbacks are defined for named LUIS Intents. These will be called based on the language understanding of the text sent by the user. To start with, the LUIS model is empty, so the None intent will always be called.</a:t>
            </a:r>
          </a:p>
          <a:p>
            <a:r>
              <a:rPr lang="en-US" dirty="0"/>
              <a:t>This first version of the bot will be used to collect an initial set of utterances to train the language understanding module.</a:t>
            </a:r>
          </a:p>
          <a:p>
            <a:endParaRPr lang="en-GB" dirty="0"/>
          </a:p>
        </p:txBody>
      </p:sp>
      <p:pic>
        <p:nvPicPr>
          <p:cNvPr id="7" name="Picture 6"/>
          <p:cNvPicPr>
            <a:picLocks noChangeAspect="1"/>
          </p:cNvPicPr>
          <p:nvPr/>
        </p:nvPicPr>
        <p:blipFill>
          <a:blip r:embed="rId3"/>
          <a:stretch>
            <a:fillRect/>
          </a:stretch>
        </p:blipFill>
        <p:spPr>
          <a:xfrm>
            <a:off x="9784358" y="2034238"/>
            <a:ext cx="2533650" cy="4791075"/>
          </a:xfrm>
          <a:prstGeom prst="rect">
            <a:avLst/>
          </a:prstGeom>
        </p:spPr>
      </p:pic>
    </p:spTree>
    <p:extLst>
      <p:ext uri="{BB962C8B-B14F-4D97-AF65-F5344CB8AC3E}">
        <p14:creationId xmlns:p14="http://schemas.microsoft.com/office/powerpoint/2010/main" val="388624994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(2/4)</a:t>
            </a:r>
            <a:endParaRPr lang="en-GB" dirty="0"/>
          </a:p>
        </p:txBody>
      </p:sp>
      <p:pic>
        <p:nvPicPr>
          <p:cNvPr id="5" name="Picture Placeholder 4" descr="LUIS: 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US" dirty="0"/>
              <a:t>Navigate to </a:t>
            </a:r>
            <a:r>
              <a:rPr lang="en-US" dirty="0">
                <a:hlinkClick r:id="rId4"/>
              </a:rPr>
              <a:t>https://luis.ai/</a:t>
            </a:r>
            <a:endParaRPr lang="en-US" dirty="0"/>
          </a:p>
          <a:p>
            <a:r>
              <a:rPr lang="en-US" dirty="0"/>
              <a:t>A LUIS application was created when the bot was generated, with a non-descriptive name. Rename your LUIS application to something like “CIS Bot”.</a:t>
            </a:r>
          </a:p>
          <a:p>
            <a:r>
              <a:rPr lang="en-US" dirty="0"/>
              <a:t>Click Edit.</a:t>
            </a:r>
          </a:p>
        </p:txBody>
      </p:sp>
    </p:spTree>
    <p:extLst>
      <p:ext uri="{BB962C8B-B14F-4D97-AF65-F5344CB8AC3E}">
        <p14:creationId xmlns:p14="http://schemas.microsoft.com/office/powerpoint/2010/main" val="15740696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(3/4)</a:t>
            </a:r>
            <a:endParaRPr lang="en-GB"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404556"/>
          </a:xfrm>
        </p:spPr>
        <p:txBody>
          <a:bodyPr/>
          <a:lstStyle/>
          <a:p>
            <a:r>
              <a:rPr lang="en-US" sz="1800" dirty="0"/>
              <a:t>Only one Intent is defined: None. Use the + sign to create a new intent.</a:t>
            </a:r>
          </a:p>
          <a:p>
            <a:r>
              <a:rPr lang="en-US" sz="1800" dirty="0"/>
              <a:t>As intent name, enter complain about a model</a:t>
            </a:r>
          </a:p>
          <a:p>
            <a:r>
              <a:rPr lang="en-US" sz="1800" dirty="0"/>
              <a:t>As Example utterance, enter I think the Sable has an ugly design</a:t>
            </a:r>
          </a:p>
          <a:p>
            <a:r>
              <a:rPr lang="en-US" sz="1800" dirty="0"/>
              <a:t>Click Save</a:t>
            </a:r>
          </a:p>
          <a:p>
            <a:r>
              <a:rPr lang="en-US" sz="1800" dirty="0"/>
              <a:t>Now create yet another intent, with name get info about a model and example utterance </a:t>
            </a:r>
            <a:r>
              <a:rPr lang="en-GB" sz="1800" dirty="0"/>
              <a:t>What does the Wolverine have as </a:t>
            </a:r>
            <a:r>
              <a:rPr lang="en-GB" sz="1800" dirty="0" err="1"/>
              <a:t>color</a:t>
            </a:r>
            <a:r>
              <a:rPr lang="en-GB" sz="1800" dirty="0"/>
              <a:t>? </a:t>
            </a:r>
          </a:p>
          <a:p>
            <a:r>
              <a:rPr lang="en-US" sz="1800" dirty="0"/>
              <a:t>Note that the intent names match the attributes of the callback methods in the Bot code.</a:t>
            </a:r>
          </a:p>
          <a:p>
            <a:endParaRPr lang="en-GB" sz="1800" dirty="0"/>
          </a:p>
        </p:txBody>
      </p:sp>
    </p:spTree>
    <p:extLst>
      <p:ext uri="{BB962C8B-B14F-4D97-AF65-F5344CB8AC3E}">
        <p14:creationId xmlns:p14="http://schemas.microsoft.com/office/powerpoint/2010/main" val="409977404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(4/4)</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Next to Entities, click + to add a new entity.</a:t>
            </a:r>
          </a:p>
          <a:p>
            <a:r>
              <a:rPr lang="en-US" dirty="0"/>
              <a:t>Enter “product” and click Save.</a:t>
            </a:r>
          </a:p>
          <a:p>
            <a:r>
              <a:rPr lang="en-US" dirty="0"/>
              <a:t>Add a second entity called “attribute” and click Save.</a:t>
            </a:r>
            <a:endParaRPr lang="en-GB" dirty="0"/>
          </a:p>
        </p:txBody>
      </p:sp>
      <p:pic>
        <p:nvPicPr>
          <p:cNvPr id="8" name="Picture Placeholder 7" descr="LUIS: Edit Application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1001750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CH"/>
          </a:p>
        </p:txBody>
      </p:sp>
      <p:sp>
        <p:nvSpPr>
          <p:cNvPr id="3" name="Text Placeholder 2"/>
          <p:cNvSpPr>
            <a:spLocks noGrp="1"/>
          </p:cNvSpPr>
          <p:nvPr>
            <p:ph type="body" sz="quarter" idx="10"/>
          </p:nvPr>
        </p:nvSpPr>
        <p:spPr/>
        <p:txBody>
          <a:bodyPr/>
          <a:lstStyle/>
          <a:p>
            <a:endParaRPr lang="de-CH"/>
          </a:p>
        </p:txBody>
      </p:sp>
    </p:spTree>
    <p:extLst>
      <p:ext uri="{BB962C8B-B14F-4D97-AF65-F5344CB8AC3E}">
        <p14:creationId xmlns:p14="http://schemas.microsoft.com/office/powerpoint/2010/main" val="27074163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Simulate interactions with your Bot (1/4)</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354765"/>
          </a:xfrm>
        </p:spPr>
        <p:txBody>
          <a:bodyPr/>
          <a:lstStyle/>
          <a:p>
            <a:pPr marL="0" indent="0">
              <a:buNone/>
            </a:pPr>
            <a:r>
              <a:rPr lang="en-US" i="1" dirty="0"/>
              <a:t>The hackathon files include a PowerShell script that simulates a few hundred human interactions with the bot. To communicate with the bot, the script requires a Web Chat channel access key.</a:t>
            </a:r>
          </a:p>
          <a:p>
            <a:r>
              <a:rPr lang="en-US" dirty="0"/>
              <a:t>Click the Channels tab, then, under Web Chat, click Edit.</a:t>
            </a:r>
          </a:p>
          <a:p>
            <a:endParaRPr lang="en-GB" dirty="0"/>
          </a:p>
        </p:txBody>
      </p:sp>
    </p:spTree>
    <p:extLst>
      <p:ext uri="{BB962C8B-B14F-4D97-AF65-F5344CB8AC3E}">
        <p14:creationId xmlns:p14="http://schemas.microsoft.com/office/powerpoint/2010/main" val="39402116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(2/4)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Click Add new site and name your site Simulator.</a:t>
            </a:r>
          </a:p>
          <a:p>
            <a:r>
              <a:rPr lang="en-US" dirty="0"/>
              <a:t>Click Done.</a:t>
            </a:r>
            <a:endParaRPr lang="en-GB" dirty="0"/>
          </a:p>
        </p:txBody>
      </p:sp>
    </p:spTree>
    <p:extLst>
      <p:ext uri="{BB962C8B-B14F-4D97-AF65-F5344CB8AC3E}">
        <p14:creationId xmlns:p14="http://schemas.microsoft.com/office/powerpoint/2010/main" val="166725183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(3/4)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Under the first Secret key, click show and copy the key to the clipboard.</a:t>
            </a:r>
            <a:endParaRPr lang="en-GB" dirty="0"/>
          </a:p>
        </p:txBody>
      </p:sp>
    </p:spTree>
    <p:extLst>
      <p:ext uri="{BB962C8B-B14F-4D97-AF65-F5344CB8AC3E}">
        <p14:creationId xmlns:p14="http://schemas.microsoft.com/office/powerpoint/2010/main" val="18516275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(4/4)</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In PowerShell, run the script Scripts\220-run-simulator.ps1.</a:t>
            </a:r>
          </a:p>
          <a:p>
            <a:r>
              <a:rPr lang="en-US" dirty="0"/>
              <a:t>When prompted for the Bot Webchat secret, paste the key from the previous step.</a:t>
            </a:r>
          </a:p>
          <a:p>
            <a:r>
              <a:rPr lang="en-US" dirty="0"/>
              <a:t>Let the simulator run for a few minutes. Then continue to the next steps, leaving the simulator running in the background.</a:t>
            </a:r>
          </a:p>
          <a:p>
            <a:endParaRPr lang="en-GB" dirty="0"/>
          </a:p>
        </p:txBody>
      </p:sp>
      <p:pic>
        <p:nvPicPr>
          <p:cNvPr id="5" name="Picture 4"/>
          <p:cNvPicPr>
            <a:picLocks noChangeAspect="1"/>
          </p:cNvPicPr>
          <p:nvPr/>
        </p:nvPicPr>
        <p:blipFill>
          <a:blip r:embed="rId2"/>
          <a:stretch>
            <a:fillRect/>
          </a:stretch>
        </p:blipFill>
        <p:spPr>
          <a:xfrm>
            <a:off x="5395286" y="2217116"/>
            <a:ext cx="5353050" cy="2238375"/>
          </a:xfrm>
          <a:prstGeom prst="rect">
            <a:avLst/>
          </a:prstGeom>
        </p:spPr>
      </p:pic>
    </p:spTree>
    <p:extLst>
      <p:ext uri="{BB962C8B-B14F-4D97-AF65-F5344CB8AC3E}">
        <p14:creationId xmlns:p14="http://schemas.microsoft.com/office/powerpoint/2010/main" val="40198034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4185761"/>
          </a:xfrm>
        </p:spPr>
        <p:txBody>
          <a:bodyPr/>
          <a:lstStyle/>
          <a:p>
            <a:pPr marL="0" indent="0">
              <a:buNone/>
            </a:pPr>
            <a:r>
              <a:rPr lang="en-US" i="1" dirty="0"/>
              <a:t>The bot has forwarded text from the simulator to LUIS for language understanding. Since your LUIS application is currently untrained, LUIS has retained all utterances for you to label.</a:t>
            </a:r>
            <a:endParaRPr lang="en-US" dirty="0"/>
          </a:p>
          <a:p>
            <a:r>
              <a:rPr lang="en-US" dirty="0"/>
              <a:t>Return to your LUIS application (</a:t>
            </a:r>
            <a:r>
              <a:rPr lang="en-US" dirty="0">
                <a:hlinkClick r:id="rId2"/>
              </a:rPr>
              <a:t>https://luis.ai</a:t>
            </a:r>
            <a:r>
              <a:rPr lang="en-US" dirty="0"/>
              <a:t>)</a:t>
            </a:r>
          </a:p>
          <a:p>
            <a:r>
              <a:rPr lang="en-US" dirty="0"/>
              <a:t>Click Suggest. Utterances from the simulator will appear. (It may take a few minutes before they appear).</a:t>
            </a:r>
            <a:endParaRPr lang="en-GB" dirty="0"/>
          </a:p>
        </p:txBody>
      </p:sp>
      <p:pic>
        <p:nvPicPr>
          <p:cNvPr id="11" name="Picture Placeholder 10" descr="LUIS: Edit Application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195487523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016758"/>
          </a:xfrm>
        </p:spPr>
        <p:txBody>
          <a:bodyPr/>
          <a:lstStyle/>
          <a:p>
            <a:r>
              <a:rPr lang="en-US" dirty="0"/>
              <a:t>Assign utterances to them to the correct intent and identify the correct entities within the utterances.</a:t>
            </a:r>
          </a:p>
          <a:p>
            <a:r>
              <a:rPr lang="en-US" dirty="0"/>
              <a:t>After you’ve labeled at least a dozen utterances, click Train at the bottom of the screen.</a:t>
            </a:r>
          </a:p>
          <a:p>
            <a:r>
              <a:rPr lang="en-US" dirty="0"/>
              <a:t>Then review how the now-trained model correctly classifies the remaining utterances and identifies entities in them (if not, correct them and retrain the model until you’re satisfied).</a:t>
            </a:r>
            <a:endParaRPr lang="en-GB" dirty="0"/>
          </a:p>
        </p:txBody>
      </p:sp>
    </p:spTree>
    <p:extLst>
      <p:ext uri="{BB962C8B-B14F-4D97-AF65-F5344CB8AC3E}">
        <p14:creationId xmlns:p14="http://schemas.microsoft.com/office/powerpoint/2010/main" val="322622506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Click Publish, then Update published application.</a:t>
            </a:r>
          </a:p>
          <a:p>
            <a:r>
              <a:rPr lang="en-US" dirty="0"/>
              <a:t>Run the Simulator again (or leave it running if it’s still running in the background) to produce data to report on.</a:t>
            </a:r>
            <a:endParaRPr lang="en-GB" dirty="0"/>
          </a:p>
        </p:txBody>
      </p:sp>
    </p:spTree>
    <p:extLst>
      <p:ext uri="{BB962C8B-B14F-4D97-AF65-F5344CB8AC3E}">
        <p14:creationId xmlns:p14="http://schemas.microsoft.com/office/powerpoint/2010/main" val="398634353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real-time dashboard (1/4)</a:t>
            </a:r>
            <a:endParaRPr lang="en-GB" dirty="0"/>
          </a:p>
        </p:txBody>
      </p:sp>
      <p:sp>
        <p:nvSpPr>
          <p:cNvPr id="4" name="Content Placeholder 3"/>
          <p:cNvSpPr>
            <a:spLocks noGrp="1"/>
          </p:cNvSpPr>
          <p:nvPr>
            <p:ph sz="quarter" idx="11"/>
          </p:nvPr>
        </p:nvSpPr>
        <p:spPr>
          <a:xfrm>
            <a:off x="183263" y="1394165"/>
            <a:ext cx="3566121" cy="5478423"/>
          </a:xfrm>
        </p:spPr>
        <p:txBody>
          <a:bodyPr/>
          <a:lstStyle/>
          <a:p>
            <a:pPr marL="0" indent="0">
              <a:buNone/>
            </a:pPr>
            <a:r>
              <a:rPr lang="en-US" i="1" dirty="0"/>
              <a:t>We’re almost done with Phase 1. We now create a Power BI dashboard to display real-time sentiment from Stream Analytics.</a:t>
            </a:r>
          </a:p>
          <a:p>
            <a:r>
              <a:rPr lang="en-US" dirty="0"/>
              <a:t>Navigate to </a:t>
            </a:r>
            <a:r>
              <a:rPr lang="en-US" dirty="0">
                <a:hlinkClick r:id="rId2"/>
              </a:rPr>
              <a:t>https://powerbi.com</a:t>
            </a:r>
            <a:r>
              <a:rPr lang="en-US" dirty="0"/>
              <a:t> and log in.</a:t>
            </a:r>
          </a:p>
          <a:p>
            <a:r>
              <a:rPr lang="en-US" dirty="0"/>
              <a:t>Click the </a:t>
            </a:r>
            <a:r>
              <a:rPr lang="en-US" b="1" dirty="0"/>
              <a:t>Settings</a:t>
            </a:r>
            <a:r>
              <a:rPr lang="en-US" dirty="0"/>
              <a:t> menu on the top toolbar (cogwheel icon), then </a:t>
            </a:r>
            <a:r>
              <a:rPr lang="en-US" b="1" dirty="0"/>
              <a:t>Settings</a:t>
            </a:r>
          </a:p>
          <a:p>
            <a:r>
              <a:rPr lang="en-US" dirty="0"/>
              <a:t>Under </a:t>
            </a:r>
            <a:r>
              <a:rPr lang="en-US" b="1" dirty="0"/>
              <a:t>Preview features</a:t>
            </a:r>
            <a:r>
              <a:rPr lang="en-US" dirty="0"/>
              <a:t>, make sure </a:t>
            </a:r>
            <a:r>
              <a:rPr lang="en-US" b="1" dirty="0"/>
              <a:t>Early access to features</a:t>
            </a:r>
            <a:r>
              <a:rPr lang="en-US" dirty="0"/>
              <a:t> is set on </a:t>
            </a:r>
            <a:r>
              <a:rPr lang="en-US" b="1" dirty="0" err="1"/>
              <a:t>On</a:t>
            </a:r>
            <a:r>
              <a:rPr lang="en-US" dirty="0"/>
              <a:t>.</a:t>
            </a:r>
          </a:p>
          <a:p>
            <a:pPr marL="0" indent="0">
              <a:buNone/>
            </a:pPr>
            <a:r>
              <a:rPr lang="en-US" i="1" dirty="0"/>
              <a:t>This makes the following steps slightly easier.</a:t>
            </a:r>
          </a:p>
          <a:p>
            <a:endParaRPr lang="en-GB" dirty="0"/>
          </a:p>
        </p:txBody>
      </p:sp>
      <p:pic>
        <p:nvPicPr>
          <p:cNvPr id="6" name="Picture Placeholder 5" descr="Power BI - Internet Explore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05133208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real-time dashboard (2/4)</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My Workspace, then + Create</a:t>
            </a:r>
          </a:p>
          <a:p>
            <a:r>
              <a:rPr lang="en-US" dirty="0"/>
              <a:t>Search for the “</a:t>
            </a:r>
            <a:r>
              <a:rPr lang="en-US" dirty="0" err="1"/>
              <a:t>cisbot</a:t>
            </a:r>
            <a:r>
              <a:rPr lang="en-US" dirty="0"/>
              <a:t>” dataset.</a:t>
            </a:r>
            <a:endParaRPr lang="en-GB" dirty="0"/>
          </a:p>
        </p:txBody>
      </p:sp>
      <p:pic>
        <p:nvPicPr>
          <p:cNvPr id="8" name="Picture Placeholder 7" descr="Power BI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200027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(3/4)</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Use the provided visualizations to generate a report looking like this screenshot</a:t>
            </a:r>
          </a:p>
          <a:p>
            <a:r>
              <a:rPr lang="en-US" dirty="0"/>
              <a:t>Click File </a:t>
            </a:r>
            <a:r>
              <a:rPr lang="en-US" dirty="0">
                <a:sym typeface="Wingdings" panose="05000000000000000000" pitchFamily="2" charset="2"/>
              </a:rPr>
              <a:t></a:t>
            </a:r>
            <a:r>
              <a:rPr lang="en-US" dirty="0"/>
              <a:t> Save and save your Report under the name</a:t>
            </a:r>
            <a:br>
              <a:rPr lang="en-US" dirty="0"/>
            </a:br>
            <a:r>
              <a:rPr lang="en-US" dirty="0">
                <a:latin typeface="Lucida Console" panose="020B0609040504020204" pitchFamily="49" charset="0"/>
              </a:rPr>
              <a:t>Bot </a:t>
            </a:r>
            <a:r>
              <a:rPr lang="en-US" dirty="0" err="1">
                <a:latin typeface="Lucida Console" panose="020B0609040504020204" pitchFamily="49" charset="0"/>
              </a:rPr>
              <a:t>realtime</a:t>
            </a:r>
            <a:r>
              <a:rPr lang="en-US" dirty="0">
                <a:latin typeface="Lucida Console" panose="020B0609040504020204" pitchFamily="49" charset="0"/>
              </a:rPr>
              <a:t> data</a:t>
            </a:r>
          </a:p>
        </p:txBody>
      </p:sp>
      <p:pic>
        <p:nvPicPr>
          <p:cNvPr id="8" name="Picture 7"/>
          <p:cNvPicPr>
            <a:picLocks noChangeAspect="1"/>
          </p:cNvPicPr>
          <p:nvPr/>
        </p:nvPicPr>
        <p:blipFill>
          <a:blip r:embed="rId2"/>
          <a:stretch>
            <a:fillRect/>
          </a:stretch>
        </p:blipFill>
        <p:spPr>
          <a:xfrm>
            <a:off x="4006523" y="263484"/>
            <a:ext cx="8429951" cy="3805755"/>
          </a:xfrm>
          <a:prstGeom prst="rect">
            <a:avLst/>
          </a:prstGeom>
        </p:spPr>
      </p:pic>
    </p:spTree>
    <p:extLst>
      <p:ext uri="{BB962C8B-B14F-4D97-AF65-F5344CB8AC3E}">
        <p14:creationId xmlns:p14="http://schemas.microsoft.com/office/powerpoint/2010/main" val="23198569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1569660"/>
          </a:xfrm>
        </p:spPr>
        <p:txBody>
          <a:bodyPr/>
          <a:lstStyle/>
          <a:p>
            <a:r>
              <a:rPr lang="en-US" dirty="0"/>
              <a:t>Click the Pin icon on the chart, and pin the visual to a new dashboard named</a:t>
            </a:r>
            <a:br>
              <a:rPr lang="en-US" dirty="0"/>
            </a:br>
            <a:r>
              <a:rPr lang="en-US" dirty="0">
                <a:latin typeface="Lucida Console" panose="020B0609040504020204" pitchFamily="49" charset="0"/>
              </a:rPr>
              <a:t>Bot data</a:t>
            </a:r>
            <a:endParaRPr lang="en-GB" dirty="0">
              <a:latin typeface="Lucida Console" panose="020B0609040504020204" pitchFamily="49"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58310" y="2399994"/>
            <a:ext cx="2651731" cy="2093472"/>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9"/>
          <a:stretch>
            <a:fillRect/>
          </a:stretch>
        </p:blipFill>
        <p:spPr>
          <a:xfrm>
            <a:off x="3728045" y="3497305"/>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0"/>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Tree>
    <p:extLst>
      <p:ext uri="{BB962C8B-B14F-4D97-AF65-F5344CB8AC3E}">
        <p14:creationId xmlns:p14="http://schemas.microsoft.com/office/powerpoint/2010/main" val="312902701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pic>
        <p:nvPicPr>
          <p:cNvPr id="5" name="Picture Placeholder 4" descr="algattikcisbotlogic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In the Summary pane, you should see a list of successful executions.</a:t>
            </a:r>
            <a:endParaRPr lang="en-GB" dirty="0"/>
          </a:p>
        </p:txBody>
      </p:sp>
    </p:spTree>
    <p:extLst>
      <p:ext uri="{BB962C8B-B14F-4D97-AF65-F5344CB8AC3E}">
        <p14:creationId xmlns:p14="http://schemas.microsoft.com/office/powerpoint/2010/main" val="174103226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Function App</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your Function app</a:t>
            </a:r>
          </a:p>
          <a:p>
            <a:r>
              <a:rPr lang="en-US" dirty="0"/>
              <a:t>Click on your Function, then on Monitor.</a:t>
            </a:r>
          </a:p>
          <a:p>
            <a:r>
              <a:rPr lang="en-US" dirty="0"/>
              <a:t>You should see a list of successful function invocations.</a:t>
            </a:r>
            <a:endParaRPr lang="en-GB" dirty="0"/>
          </a:p>
        </p:txBody>
      </p:sp>
      <p:pic>
        <p:nvPicPr>
          <p:cNvPr id="5" name="Picture 4"/>
          <p:cNvPicPr>
            <a:picLocks noChangeAspect="1"/>
          </p:cNvPicPr>
          <p:nvPr/>
        </p:nvPicPr>
        <p:blipFill>
          <a:blip r:embed="rId2"/>
          <a:stretch>
            <a:fillRect/>
          </a:stretch>
        </p:blipFill>
        <p:spPr>
          <a:xfrm>
            <a:off x="4115140" y="1577043"/>
            <a:ext cx="7951742" cy="3515507"/>
          </a:xfrm>
          <a:prstGeom prst="rect">
            <a:avLst/>
          </a:prstGeom>
        </p:spPr>
      </p:pic>
    </p:spTree>
    <p:extLst>
      <p:ext uri="{BB962C8B-B14F-4D97-AF65-F5344CB8AC3E}">
        <p14:creationId xmlns:p14="http://schemas.microsoft.com/office/powerpoint/2010/main" val="271400923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pic>
        <p:nvPicPr>
          <p:cNvPr id="5" name="Picture Placeholder 4" descr="algattikcisboteventhub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spTree>
    <p:extLst>
      <p:ext uri="{BB962C8B-B14F-4D97-AF65-F5344CB8AC3E}">
        <p14:creationId xmlns:p14="http://schemas.microsoft.com/office/powerpoint/2010/main" val="309113235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spTree>
    <p:extLst>
      <p:ext uri="{BB962C8B-B14F-4D97-AF65-F5344CB8AC3E}">
        <p14:creationId xmlns:p14="http://schemas.microsoft.com/office/powerpoint/2010/main" val="380797476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Prepare ML training set (1/3)</a:t>
            </a:r>
            <a:endParaRPr lang="en-GB"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078313"/>
          </a:xfrm>
        </p:spPr>
        <p:txBody>
          <a:bodyPr/>
          <a:lstStyle/>
          <a:p>
            <a:pPr marL="0" indent="0">
              <a:buNone/>
            </a:pPr>
            <a:r>
              <a:rPr lang="en-US" i="1" dirty="0"/>
              <a:t>We create a U-SQL job to process archived messages into a table containing one line for each observed interaction (pair of offer made and response received). </a:t>
            </a:r>
          </a:p>
          <a:p>
            <a:r>
              <a:rPr lang="en-US" dirty="0"/>
              <a:t>Navigate to your Data Lake Analytics instance.</a:t>
            </a:r>
          </a:p>
          <a:p>
            <a:r>
              <a:rPr lang="en-US" dirty="0"/>
              <a:t>Click Data Explorer</a:t>
            </a:r>
          </a:p>
          <a:p>
            <a:r>
              <a:rPr lang="en-US" dirty="0"/>
              <a:t>Browse your Data Lake Store account, to ensure the bot data is being captured into subdirectories of </a:t>
            </a:r>
            <a:r>
              <a:rPr lang="en-US" dirty="0" err="1"/>
              <a:t>botdata</a:t>
            </a:r>
            <a:r>
              <a:rPr lang="en-US" dirty="0"/>
              <a:t>/raw/ partitioned by year, month, day and hour.</a:t>
            </a:r>
            <a:endParaRPr lang="en-GB" dirty="0"/>
          </a:p>
        </p:txBody>
      </p:sp>
    </p:spTree>
    <p:extLst>
      <p:ext uri="{BB962C8B-B14F-4D97-AF65-F5344CB8AC3E}">
        <p14:creationId xmlns:p14="http://schemas.microsoft.com/office/powerpoint/2010/main" val="241169924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(2/3)</a:t>
            </a:r>
            <a:endParaRPr lang="en-GB"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585871"/>
          </a:xfrm>
        </p:spPr>
        <p:txBody>
          <a:bodyPr/>
          <a:lstStyle/>
          <a:p>
            <a:r>
              <a:rPr lang="en-GB" dirty="0"/>
              <a:t>Go to your Data Lake Analytics service</a:t>
            </a:r>
          </a:p>
          <a:p>
            <a:r>
              <a:rPr lang="en-GB" dirty="0"/>
              <a:t>In DATA LAKE ANALYTICS, select New Job</a:t>
            </a:r>
          </a:p>
          <a:p>
            <a:r>
              <a:rPr lang="en-GB" dirty="0"/>
              <a:t>Paste the script from \Resources\</a:t>
            </a:r>
            <a:r>
              <a:rPr lang="en-GB" dirty="0" err="1"/>
              <a:t>PrepareMLTrainingSet</a:t>
            </a:r>
            <a:r>
              <a:rPr lang="en-GB" dirty="0"/>
              <a:t>\prepare-ml-training-</a:t>
            </a:r>
            <a:r>
              <a:rPr lang="en-GB" dirty="0" err="1"/>
              <a:t>set.usql</a:t>
            </a:r>
            <a:endParaRPr lang="en-GB" dirty="0"/>
          </a:p>
          <a:p>
            <a:r>
              <a:rPr lang="en-US" dirty="0"/>
              <a:t>Replace $</a:t>
            </a:r>
            <a:r>
              <a:rPr lang="en-US" dirty="0" err="1"/>
              <a:t>storageAccountName</a:t>
            </a:r>
            <a:r>
              <a:rPr lang="en-US" dirty="0"/>
              <a:t> (at the top of the script) without your storage account name (i.e. Blob storage account)</a:t>
            </a:r>
          </a:p>
          <a:p>
            <a:r>
              <a:rPr lang="en-US" dirty="0"/>
              <a:t>Click Submit Job</a:t>
            </a:r>
            <a:endParaRPr lang="en-GB" dirty="0"/>
          </a:p>
        </p:txBody>
      </p:sp>
    </p:spTree>
    <p:extLst>
      <p:ext uri="{BB962C8B-B14F-4D97-AF65-F5344CB8AC3E}">
        <p14:creationId xmlns:p14="http://schemas.microsoft.com/office/powerpoint/2010/main" val="1496653816"/>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7206</Words>
  <Application>Microsoft Office PowerPoint</Application>
  <PresentationFormat>Custom</PresentationFormat>
  <Paragraphs>750</Paragraphs>
  <Slides>148</Slides>
  <Notes>13</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148</vt:i4>
      </vt:variant>
    </vt:vector>
  </HeadingPairs>
  <TitlesOfParts>
    <vt:vector size="157"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Verify module installation</vt:lpstr>
      <vt:lpstr>Verify module installation</vt:lpstr>
      <vt:lpstr>Verify module installation</vt:lpstr>
      <vt:lpstr>Verify Power BI access</vt:lpstr>
      <vt:lpstr>PowerPoint Presentation</vt:lpstr>
      <vt:lpstr>Part 1: Customer story</vt:lpstr>
      <vt:lpstr>Background</vt:lpstr>
      <vt:lpstr>Background</vt:lpstr>
      <vt:lpstr>Background</vt:lpstr>
      <vt:lpstr>Background</vt:lpstr>
      <vt:lpstr>Customer questions</vt:lpstr>
      <vt:lpstr>Proposed solution overview</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Hackathon</vt:lpstr>
      <vt:lpstr>Instructions</vt:lpstr>
      <vt:lpstr>Screenshots guide</vt:lpstr>
      <vt:lpstr>Phase 1: Collect and label utterances</vt:lpstr>
      <vt:lpstr>Log into Azure portal</vt:lpstr>
      <vt:lpstr>Create a resource group</vt:lpstr>
      <vt:lpstr>Create a storage account (1/4)</vt:lpstr>
      <vt:lpstr>Create a storage account (2/4)</vt:lpstr>
      <vt:lpstr>Create a storage account (3/4)</vt:lpstr>
      <vt:lpstr>Create a storage account (4/4)</vt:lpstr>
      <vt:lpstr>Create a Data Lake (1/2)</vt:lpstr>
      <vt:lpstr>Create a Data Lake (2/2)</vt:lpstr>
      <vt:lpstr>Add JSON library to Data Lake (1/3)</vt:lpstr>
      <vt:lpstr>Add JSON library to Data Lake (2/3)</vt:lpstr>
      <vt:lpstr>Add JSON library to Data Lake (3/3)</vt:lpstr>
      <vt:lpstr>Add advanced extensions to Data Lake</vt:lpstr>
      <vt:lpstr>Connect Blob storage to Data Lake Analytics (1/2)</vt:lpstr>
      <vt:lpstr>Connect Blob storage to Data Lake Analytics (2/2)</vt:lpstr>
      <vt:lpstr>Create Event Hub (1/5)</vt:lpstr>
      <vt:lpstr>Create Event Hub (2/5)</vt:lpstr>
      <vt:lpstr>Create Event Hub (3/5)</vt:lpstr>
      <vt:lpstr>Create Event Hub (4/5)</vt:lpstr>
      <vt:lpstr>Create Event Hub (5/5)</vt:lpstr>
      <vt:lpstr>Create Function App (1/4)</vt:lpstr>
      <vt:lpstr>Create Function App (2/4)</vt:lpstr>
      <vt:lpstr>Create Function App (3/4)</vt:lpstr>
      <vt:lpstr>Create Function App (4/4)</vt:lpstr>
      <vt:lpstr>Integrate Function App with Event Hub (1/2)</vt:lpstr>
      <vt:lpstr>Integrate Function App with Event Hub (2/2)</vt:lpstr>
      <vt:lpstr>Create Logic App (1/10)</vt:lpstr>
      <vt:lpstr>Create Logic App (2/10)</vt:lpstr>
      <vt:lpstr>Create Logic App (3/10)</vt:lpstr>
      <vt:lpstr>Create Logic App (4/10)</vt:lpstr>
      <vt:lpstr>Create Logic App (5/10)</vt:lpstr>
      <vt:lpstr>Create Logic App (6/10)</vt:lpstr>
      <vt:lpstr>Create Logic App (7/10)</vt:lpstr>
      <vt:lpstr>Create Logic App (8/10)</vt:lpstr>
      <vt:lpstr>Create Logic App (9/10)</vt:lpstr>
      <vt:lpstr>Create Logic App (10/10)</vt:lpstr>
      <vt:lpstr>Create Stream Analytics job (1/6)</vt:lpstr>
      <vt:lpstr>Create Stream Analytics job (2/6)</vt:lpstr>
      <vt:lpstr>Create Stream Analytics job (3/6)</vt:lpstr>
      <vt:lpstr>Create Stream Analytics job (4/6)</vt:lpstr>
      <vt:lpstr>Create Stream Analytics job (5/6)</vt:lpstr>
      <vt:lpstr>Create Stream Analytics job (6/6)</vt:lpstr>
      <vt:lpstr>Create your Bot (1/6)</vt:lpstr>
      <vt:lpstr>Create your Bot (2/6)</vt:lpstr>
      <vt:lpstr>Create your Bot (3/6)</vt:lpstr>
      <vt:lpstr>Create your Bot (4/6)</vt:lpstr>
      <vt:lpstr>Create your Bot (5/6)</vt:lpstr>
      <vt:lpstr>Create your Bot (6/6)</vt:lpstr>
      <vt:lpstr>Integrate your Bot with your Logic App (1/2)</vt:lpstr>
      <vt:lpstr>Integrate your Bot with your Logic App (2/2)</vt:lpstr>
      <vt:lpstr>Set up Language Understanding (1/4)</vt:lpstr>
      <vt:lpstr>Set up Language Understanding (2/4)</vt:lpstr>
      <vt:lpstr>Set up Language Understanding (3/4)</vt:lpstr>
      <vt:lpstr>Set up Language Understanding (4/4)</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Function App</vt:lpstr>
      <vt:lpstr>Monitor your Event Hub</vt:lpstr>
      <vt:lpstr>Monitor your Stream Analytics job</vt:lpstr>
      <vt:lpstr>Phase 2: set up machine learning model</vt:lpstr>
      <vt:lpstr>Prepare ML training set (1/3)</vt:lpstr>
      <vt:lpstr>Prepare ML training set (2/3)</vt:lpstr>
      <vt:lpstr>Prepare ML training set (3/3)</vt:lpstr>
      <vt:lpstr>Create Azure ML workspace (1/2)</vt:lpstr>
      <vt:lpstr>Create Azure ML workspace (2/2)</vt:lpstr>
      <vt:lpstr>Create Azure ML experiment (1/9)</vt:lpstr>
      <vt:lpstr>Create Azure ML experiment (2/9)</vt:lpstr>
      <vt:lpstr>Create Azure ML experiment (3/9)</vt:lpstr>
      <vt:lpstr>Create Azure ML experiment (4/9)</vt:lpstr>
      <vt:lpstr>Create Azure ML experiment (5/9)</vt:lpstr>
      <vt:lpstr>Create Azure ML experiment (6/9)</vt:lpstr>
      <vt:lpstr>Create Azure ML experiment (7/9)</vt:lpstr>
      <vt:lpstr>Create Azure ML experiment (8/9)</vt:lpstr>
      <vt:lpstr>Create Azure ML experiment (9/9)</vt:lpstr>
      <vt:lpstr>Deploy Azure ML web service</vt:lpstr>
      <vt:lpstr>Phase 3: integrate bot with machine learning</vt:lpstr>
      <vt:lpstr>Integrate Azure ML web service with your Bot (1/4)</vt:lpstr>
      <vt:lpstr>Integrate Azure ML web service with your Bot (2/4)</vt:lpstr>
      <vt:lpstr>Integrate Azure ML web service with your Bot (3/4)</vt:lpstr>
      <vt:lpstr>Integrate Azure ML web service with your Bot (4/4)</vt:lpstr>
      <vt:lpstr>Phase 4: cold path processing &amp; analytics dashboard</vt:lpstr>
      <vt:lpstr>Create SQL Data Warehouse (1/4)</vt:lpstr>
      <vt:lpstr>Create SQL Data Warehouse (2/4)</vt:lpstr>
      <vt:lpstr>Create SQL Data Warehouse (3/4)</vt:lpstr>
      <vt:lpstr>Create SQL Data Warehouse (4/4)</vt:lpstr>
      <vt:lpstr>Create Data Factory (1/7)</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combining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Alexandre Gattiker</cp:lastModifiedBy>
  <cp:revision>648</cp:revision>
  <dcterms:created xsi:type="dcterms:W3CDTF">2014-06-10T19:28:25Z</dcterms:created>
  <dcterms:modified xsi:type="dcterms:W3CDTF">2017-02-06T17:56:56Z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